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06" r:id="rId1"/>
  </p:sldMasterIdLst>
  <p:notesMasterIdLst>
    <p:notesMasterId r:id="rId11"/>
  </p:notesMasterIdLst>
  <p:handoutMasterIdLst>
    <p:handoutMasterId r:id="rId12"/>
  </p:handoutMasterIdLst>
  <p:sldIdLst>
    <p:sldId id="257" r:id="rId2"/>
    <p:sldId id="412" r:id="rId3"/>
    <p:sldId id="415" r:id="rId4"/>
    <p:sldId id="418" r:id="rId5"/>
    <p:sldId id="419" r:id="rId6"/>
    <p:sldId id="414" r:id="rId7"/>
    <p:sldId id="413" r:id="rId8"/>
    <p:sldId id="416" r:id="rId9"/>
    <p:sldId id="417" r:id="rId10"/>
  </p:sldIdLst>
  <p:sldSz cx="9906000" cy="6858000" type="A4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елохонова Екатерина Анатольевна" initials="БЕА" lastIdx="0" clrIdx="0">
    <p:extLst>
      <p:ext uri="{19B8F6BF-5375-455C-9EA6-DF929625EA0E}">
        <p15:presenceInfo xmlns:p15="http://schemas.microsoft.com/office/powerpoint/2012/main" userId="S-1-5-21-901292189-1124696768-471799982-188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6EB"/>
    <a:srgbClr val="FF00FF"/>
    <a:srgbClr val="00FFFF"/>
    <a:srgbClr val="6666FF"/>
    <a:srgbClr val="6FCBEB"/>
    <a:srgbClr val="BC78B9"/>
    <a:srgbClr val="CCFFFF"/>
    <a:srgbClr val="09DD3B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86433" autoAdjust="0"/>
  </p:normalViewPr>
  <p:slideViewPr>
    <p:cSldViewPr>
      <p:cViewPr varScale="1">
        <p:scale>
          <a:sx n="114" d="100"/>
          <a:sy n="114" d="100"/>
        </p:scale>
        <p:origin x="1032" y="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02" y="108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cene3d>
              <a:camera prst="orthographicFront"/>
              <a:lightRig rig="soft" dir="t"/>
            </a:scene3d>
            <a:sp3d prstMaterial="metal"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F71A-495A-8D9A-250375D906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F71A-495A-8D9A-250375D906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F71A-495A-8D9A-250375D906AA}"/>
              </c:ext>
            </c:extLst>
          </c:dPt>
          <c:val>
            <c:numRef>
              <c:f>'Диаграмма Структура'!$A$1:$A$3</c:f>
              <c:numCache>
                <c:formatCode>General</c:formatCode>
                <c:ptCount val="3"/>
                <c:pt idx="0" formatCode="#,##0.00">
                  <c:v>8564.7000000000007</c:v>
                </c:pt>
                <c:pt idx="1">
                  <c:v>2169.1999999999998</c:v>
                </c:pt>
                <c:pt idx="2">
                  <c:v>19594.3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1A-495A-8D9A-250375D90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 cap="rnd" cmpd="sng" algn="ctr">
      <a:solidFill>
        <a:srgbClr val="54A021">
          <a:lumMod val="60000"/>
          <a:lumOff val="40000"/>
        </a:srgbClr>
      </a:solidFill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A4C-4214-B5EB-74A694A8EA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A4C-4214-B5EB-74A694A8EA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A4C-4214-B5EB-74A694A8EAB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A4C-4214-B5EB-74A694A8EAB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A4C-4214-B5EB-74A694A8EAB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A4C-4214-B5EB-74A694A8EAB4}"/>
              </c:ext>
            </c:extLst>
          </c:dPt>
          <c:dLbls>
            <c:dLbl>
              <c:idx val="0"/>
              <c:layout>
                <c:manualLayout>
                  <c:x val="-0.13717610111485626"/>
                  <c:y val="-0.47697949805585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Подоходный налог
11 691,7
51,8%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4C-4214-B5EB-74A694A8EAB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 на добавленную стоимость
5 130,7
22,8%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4C-4214-B5EB-74A694A8EAB4}"/>
                </c:ext>
              </c:extLst>
            </c:dLbl>
            <c:dLbl>
              <c:idx val="2"/>
              <c:layout>
                <c:manualLayout>
                  <c:x val="-3.1346822206392609E-3"/>
                  <c:y val="0.102877930953222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Налоги на собственность
2 008,5
8,9%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4C-4214-B5EB-74A694A8EAB4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Налоги от выручки при применении УСН
999,6
8,2,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4C-4214-B5EB-74A694A8EAB4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Неналоговые доходы
2 387,9
3,5%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A4C-4214-B5EB-74A694A8EAB4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/>
                      <a:t>Прочие налоги
211,8
1,3%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A4C-4214-B5EB-74A694A8EAB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'соб доход 2'!$C$5:$C$10</c:f>
              <c:strCache>
                <c:ptCount val="6"/>
                <c:pt idx="0">
                  <c:v>Подоходный налог</c:v>
                </c:pt>
                <c:pt idx="1">
                  <c:v>Налог надобавленную стоимость</c:v>
                </c:pt>
                <c:pt idx="2">
                  <c:v>Налоги на собственность</c:v>
                </c:pt>
                <c:pt idx="3">
                  <c:v>Налоги от выручки при применении УСН</c:v>
                </c:pt>
                <c:pt idx="4">
                  <c:v>Неналоговые доходы</c:v>
                </c:pt>
                <c:pt idx="5">
                  <c:v>Прочие налоги</c:v>
                </c:pt>
              </c:strCache>
            </c:strRef>
          </c:cat>
          <c:val>
            <c:numRef>
              <c:f>'соб доход 2'!$D$5:$D$10</c:f>
              <c:numCache>
                <c:formatCode>#,##0.0</c:formatCode>
                <c:ptCount val="6"/>
                <c:pt idx="0">
                  <c:v>8543.1</c:v>
                </c:pt>
                <c:pt idx="1">
                  <c:v>3652.3</c:v>
                </c:pt>
                <c:pt idx="2">
                  <c:v>1294.5</c:v>
                </c:pt>
                <c:pt idx="3">
                  <c:v>767.3</c:v>
                </c:pt>
                <c:pt idx="4">
                  <c:v>1648.3</c:v>
                </c:pt>
                <c:pt idx="5">
                  <c:v>211.8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A4C-4214-B5EB-74A694A8EAB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Расходы исполнения бюджета района в разрезе отраслей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за 12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месяцев 2025 года, тыс. руб.</a:t>
            </a:r>
          </a:p>
        </c:rich>
      </c:tx>
      <c:layout>
        <c:manualLayout>
          <c:xMode val="edge"/>
          <c:yMode val="edge"/>
          <c:x val="0.12738833618194215"/>
          <c:y val="1.7278617710583154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760796837109998E-2"/>
          <c:y val="0.18129437230988671"/>
          <c:w val="0.8458262365167446"/>
          <c:h val="0.74541374136446015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metal">
              <a:bevelT/>
            </a:sp3d>
          </c:spPr>
          <c:explosion val="25"/>
          <c:dPt>
            <c:idx val="0"/>
            <c:bubble3D val="0"/>
            <c:explosion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A65A-486C-B849-6DD12568372F}"/>
              </c:ext>
            </c:extLst>
          </c:dPt>
          <c:dPt>
            <c:idx val="1"/>
            <c:bubble3D val="0"/>
            <c:explosion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A65A-486C-B849-6DD12568372F}"/>
              </c:ext>
            </c:extLst>
          </c:dPt>
          <c:dPt>
            <c:idx val="2"/>
            <c:bubble3D val="0"/>
            <c:explosion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A65A-486C-B849-6DD12568372F}"/>
              </c:ext>
            </c:extLst>
          </c:dPt>
          <c:dPt>
            <c:idx val="3"/>
            <c:bubble3D val="0"/>
            <c:explosion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7-A65A-486C-B849-6DD12568372F}"/>
              </c:ext>
            </c:extLst>
          </c:dPt>
          <c:dPt>
            <c:idx val="4"/>
            <c:bubble3D val="0"/>
            <c:explosion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9-A65A-486C-B849-6DD12568372F}"/>
              </c:ext>
            </c:extLst>
          </c:dPt>
          <c:dPt>
            <c:idx val="5"/>
            <c:bubble3D val="0"/>
            <c:explosion val="0"/>
            <c:extLst>
              <c:ext xmlns:c16="http://schemas.microsoft.com/office/drawing/2014/chart" uri="{C3380CC4-5D6E-409C-BE32-E72D297353CC}">
                <c16:uniqueId val="{0000000A-A65A-486C-B849-6DD12568372F}"/>
              </c:ext>
            </c:extLst>
          </c:dPt>
          <c:dPt>
            <c:idx val="6"/>
            <c:bubble3D val="0"/>
            <c:explosion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C-A65A-486C-B849-6DD12568372F}"/>
              </c:ext>
            </c:extLst>
          </c:dPt>
          <c:dPt>
            <c:idx val="7"/>
            <c:bubble3D val="0"/>
            <c:explosion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E-A65A-486C-B849-6DD12568372F}"/>
              </c:ext>
            </c:extLst>
          </c:dPt>
          <c:dPt>
            <c:idx val="8"/>
            <c:bubble3D val="0"/>
            <c:explosion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10-A65A-486C-B849-6DD12568372F}"/>
              </c:ext>
            </c:extLst>
          </c:dPt>
          <c:dLbls>
            <c:dLbl>
              <c:idx val="0"/>
              <c:layout>
                <c:manualLayout>
                  <c:x val="-3.3152122612943868E-3"/>
                  <c:y val="-0.1251653042135103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4A2780F-4C28-4E79-A777-08673D608CC0}" type="CATEGORYNAME">
                      <a:rPr lang="ru-RU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31,7%</a:t>
                    </a: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5965769885217429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5A-486C-B849-6DD1256837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17D8349-1FBE-4A65-992C-D362C0DBD07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20,8%</a:t>
                    </a:r>
                  </a:p>
                </c:rich>
              </c:tx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5A-486C-B849-6DD12568372F}"/>
                </c:ext>
              </c:extLst>
            </c:dLbl>
            <c:dLbl>
              <c:idx val="2"/>
              <c:layout>
                <c:manualLayout>
                  <c:x val="3.2514923153901865E-2"/>
                  <c:y val="4.3618212074405111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693C8771-34BD-49C1-95BB-732D1E861407}" type="CATEGORYNAME">
                      <a:rPr lang="ru-RU"/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4,5%</a:t>
                    </a: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4933188292361835"/>
                      <c:h val="8.852152628202601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65A-486C-B849-6DD12568372F}"/>
                </c:ext>
              </c:extLst>
            </c:dLbl>
            <c:dLbl>
              <c:idx val="3"/>
              <c:layout>
                <c:manualLayout>
                  <c:x val="3.9782547135531303E-3"/>
                  <c:y val="6.4479096109990169E-2"/>
                </c:manualLayout>
              </c:layout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2855181922142317"/>
                      <c:h val="7.52464182593809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65A-486C-B849-6DD12568372F}"/>
                </c:ext>
              </c:extLst>
            </c:dLbl>
            <c:dLbl>
              <c:idx val="4"/>
              <c:layout>
                <c:manualLayout>
                  <c:x val="-3.1203091051704351E-2"/>
                  <c:y val="0.1346475242296852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97A22A8-23CA-4C3C-92CD-FFA349A21713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05F674DC-536C-4393-A6F1-954CD44CE6E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999979534437695"/>
                      <c:h val="8.66250822787909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65A-486C-B849-6DD12568372F}"/>
                </c:ext>
              </c:extLst>
            </c:dLbl>
            <c:dLbl>
              <c:idx val="5"/>
              <c:layout>
                <c:manualLayout>
                  <c:x val="-4.0445589587790168E-2"/>
                  <c:y val="-5.6893320097050129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="1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Топсбыт</a:t>
                    </a:r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B5225083-C104-4F0F-884B-05D938179535}" type="PERCENTAGE">
                      <a:rPr lang="en-US" sz="12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652085858463511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A65A-486C-B849-6DD12568372F}"/>
                </c:ext>
              </c:extLst>
            </c:dLbl>
            <c:dLbl>
              <c:idx val="6"/>
              <c:layout>
                <c:manualLayout>
                  <c:x val="-7.2675717735623362E-3"/>
                  <c:y val="-8.2495314140722753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134FD772-7A4A-4D2F-B316-D1BC961654B2}" type="CATEGORYNAME">
                      <a: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D15FB6F1-AF14-40B2-8870-887C624ED9AA}" type="PERCENTAGE">
                      <a:rPr lang="ru-RU" sz="1200" b="1" baseline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74924924799498"/>
                      <c:h val="8.09357502690859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A65A-486C-B849-6DD12568372F}"/>
                </c:ext>
              </c:extLst>
            </c:dLbl>
            <c:dLbl>
              <c:idx val="7"/>
              <c:layout>
                <c:manualLayout>
                  <c:x val="4.7086246891531673E-2"/>
                  <c:y val="-0.136967009639311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C800D751-3C9B-417B-A45C-A040BC5A5BD5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C7A4903E-C4F1-44D4-AD6F-C53F01A21A0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47191999552262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A65A-486C-B849-6DD12568372F}"/>
                </c:ext>
              </c:extLst>
            </c:dLbl>
            <c:dLbl>
              <c:idx val="8"/>
              <c:layout>
                <c:manualLayout>
                  <c:x val="0.11271721688400532"/>
                  <c:y val="-9.0081090153662752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E1E2C23-CD11-4264-868A-C950F29AD34B}" type="CATEGORYNAME">
                      <a:rPr lang="ru-RU" sz="1200" b="1" i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A5AF32A7-6435-47DE-A1CE-0DBE3824E41F}" type="PERCENTAGE">
                      <a:rPr lang="ru-RU" sz="1200" b="1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548452845256123"/>
                      <c:h val="8.472863827555600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A65A-486C-B849-6DD12568372F}"/>
                </c:ext>
              </c:extLst>
            </c:dLbl>
            <c:spPr>
              <a:solidFill>
                <a:srgbClr val="ACCBF9">
                  <a:lumMod val="90000"/>
                </a:srgbClr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'распорядители 5'!$B$4:$B$12</c:f>
              <c:strCache>
                <c:ptCount val="9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ЖКУ</c:v>
                </c:pt>
                <c:pt idx="4">
                  <c:v>Транспорт</c:v>
                </c:pt>
                <c:pt idx="5">
                  <c:v>Тобсбыт</c:v>
                </c:pt>
                <c:pt idx="6">
                  <c:v>Социальная политика</c:v>
                </c:pt>
                <c:pt idx="7">
                  <c:v>Физкультура</c:v>
                </c:pt>
                <c:pt idx="8">
                  <c:v>Прочие </c:v>
                </c:pt>
              </c:strCache>
            </c:strRef>
          </c:cat>
          <c:val>
            <c:numRef>
              <c:f>'распорядители 5'!$C$4:$C$12</c:f>
              <c:numCache>
                <c:formatCode>#,##0.0</c:formatCode>
                <c:ptCount val="9"/>
                <c:pt idx="0">
                  <c:v>21813.8</c:v>
                </c:pt>
                <c:pt idx="1">
                  <c:v>14282.6</c:v>
                </c:pt>
                <c:pt idx="2">
                  <c:v>3030.5</c:v>
                </c:pt>
                <c:pt idx="3">
                  <c:v>15931.1</c:v>
                </c:pt>
                <c:pt idx="4">
                  <c:v>865.2</c:v>
                </c:pt>
                <c:pt idx="5">
                  <c:v>391.3</c:v>
                </c:pt>
                <c:pt idx="6">
                  <c:v>3777</c:v>
                </c:pt>
                <c:pt idx="7">
                  <c:v>1755.4</c:v>
                </c:pt>
                <c:pt idx="8">
                  <c:v>6894.8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65A-486C-B849-6DD125683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Удельный вес отдельных расходов по экономической классификации расходов бюджета за 12 месяцев 2025 года, % </a:t>
            </a:r>
          </a:p>
        </c:rich>
      </c:tx>
      <c:layout>
        <c:manualLayout>
          <c:xMode val="edge"/>
          <c:yMode val="edge"/>
          <c:x val="0.1016685645548667"/>
          <c:y val="1.0804185322002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53292538212936"/>
          <c:y val="0.15036574915273146"/>
          <c:w val="0.56715133208197255"/>
          <c:h val="0.6407737063495559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62E-414F-80E1-B76DA9D3925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562E-414F-80E1-B76DA9D3925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62E-414F-80E1-B76DA9D3925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62E-414F-80E1-B76DA9D3925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62E-414F-80E1-B76DA9D3925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562E-414F-80E1-B76DA9D39252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562E-414F-80E1-B76DA9D39252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62E-414F-80E1-B76DA9D39252}"/>
              </c:ext>
            </c:extLst>
          </c:dPt>
          <c:dLbls>
            <c:dLbl>
              <c:idx val="0"/>
              <c:layout>
                <c:manualLayout>
                  <c:x val="-4.3839592980142027E-2"/>
                  <c:y val="4.8981149081143607E-2"/>
                </c:manualLayout>
              </c:layout>
              <c:tx>
                <c:rich>
                  <a:bodyPr/>
                  <a:lstStyle/>
                  <a:p>
                    <a:fld id="{212BB0B9-F728-439E-9ADF-52A29216E807}" type="CATEGORYNAME">
                      <a:rPr lang="ru-RU"/>
                      <a:pPr/>
                      <a:t>[ИМЯ КАТЕГОРИИ]</a:t>
                    </a:fld>
                    <a:r>
                      <a:rPr lang="ru-RU" dirty="0"/>
                      <a:t>; 38,8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62E-414F-80E1-B76DA9D39252}"/>
                </c:ext>
              </c:extLst>
            </c:dLbl>
            <c:dLbl>
              <c:idx val="1"/>
              <c:layout>
                <c:manualLayout>
                  <c:x val="0"/>
                  <c:y val="7.5355613970990165E-3"/>
                </c:manualLayout>
              </c:layout>
              <c:tx>
                <c:rich>
                  <a:bodyPr/>
                  <a:lstStyle/>
                  <a:p>
                    <a:fld id="{EAFA33F3-6127-4412-8543-C278D50CE40B}" type="CATEGORYNAME">
                      <a:rPr lang="ru-RU"/>
                      <a:pPr/>
                      <a:t>[ИМЯ КАТЕГОРИИ]</a:t>
                    </a:fld>
                    <a:r>
                      <a:rPr lang="ru-RU" dirty="0"/>
                      <a:t>; 1,6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62E-414F-80E1-B76DA9D39252}"/>
                </c:ext>
              </c:extLst>
            </c:dLbl>
            <c:dLbl>
              <c:idx val="2"/>
              <c:layout>
                <c:manualLayout>
                  <c:x val="0"/>
                  <c:y val="-7.5355613970990165E-3"/>
                </c:manualLayout>
              </c:layout>
              <c:tx>
                <c:rich>
                  <a:bodyPr/>
                  <a:lstStyle/>
                  <a:p>
                    <a:fld id="{670522C4-0FA8-4FF5-B33B-D779DE36351F}" type="CATEGORYNAME">
                      <a:rPr lang="ru-RU"/>
                      <a:pPr/>
                      <a:t>[ИМЯ КАТЕГОРИИ]</a:t>
                    </a:fld>
                    <a:r>
                      <a:rPr lang="ru-RU"/>
                      <a:t>; </a:t>
                    </a:r>
                    <a:fld id="{8800EA1B-759C-44F1-BA0B-BAEEAE5BC3E3}" type="VALUE">
                      <a:rPr lang="ru-RU"/>
                      <a:pPr/>
                      <a:t>[ЗНАЧЕНИЕ]</a:t>
                    </a:fld>
                    <a:endParaRPr lang="ru-RU"/>
                  </a:p>
                  <a:p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62E-414F-80E1-B76DA9D39252}"/>
                </c:ext>
              </c:extLst>
            </c:dLbl>
            <c:dLbl>
              <c:idx val="3"/>
              <c:layout>
                <c:manualLayout>
                  <c:x val="3.8681993806007481E-3"/>
                  <c:y val="-2.35486293659344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C8FE73-7102-441C-9992-F2711EAA8C07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 dirty="0"/>
                      <a:t>; 6,0</a:t>
                    </a:r>
                  </a:p>
                  <a:p>
                    <a:pPr>
                      <a:defRPr/>
                    </a:pPr>
                    <a:r>
                      <a:rPr lang="ru-RU" dirty="0"/>
                      <a:t> 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556467588753344"/>
                      <c:h val="7.479044686620772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62E-414F-80E1-B76DA9D39252}"/>
                </c:ext>
              </c:extLst>
            </c:dLbl>
            <c:dLbl>
              <c:idx val="4"/>
              <c:layout>
                <c:manualLayout>
                  <c:x val="-9.0257985547351222E-3"/>
                  <c:y val="-2.260668419129705E-2"/>
                </c:manualLayout>
              </c:layout>
              <c:tx>
                <c:rich>
                  <a:bodyPr/>
                  <a:lstStyle/>
                  <a:p>
                    <a:fld id="{10DFD50B-36C9-4A28-85F2-7F22C6BE8D00}" type="CATEGORYNAME">
                      <a:rPr lang="ru-RU"/>
                      <a:pPr/>
                      <a:t>[ИМЯ КАТЕГОРИИ]</a:t>
                    </a:fld>
                    <a:r>
                      <a:rPr lang="ru-RU" dirty="0"/>
                      <a:t>; 4,2</a:t>
                    </a:r>
                  </a:p>
                  <a:p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62E-414F-80E1-B76DA9D39252}"/>
                </c:ext>
              </c:extLst>
            </c:dLbl>
            <c:dLbl>
              <c:idx val="5"/>
              <c:layout>
                <c:manualLayout>
                  <c:x val="6.4469989676679213E-3"/>
                  <c:y val="-1.5071122794198033E-2"/>
                </c:manualLayout>
              </c:layout>
              <c:tx>
                <c:rich>
                  <a:bodyPr/>
                  <a:lstStyle/>
                  <a:p>
                    <a:fld id="{EFBFFD55-C5C5-4969-9048-A528098F775A}" type="CATEGORYNAME">
                      <a:rPr lang="ru-RU"/>
                      <a:pPr/>
                      <a:t>[ИМЯ КАТЕГОРИИ]</a:t>
                    </a:fld>
                    <a:r>
                      <a:rPr lang="ru-RU" dirty="0"/>
                      <a:t>;</a:t>
                    </a:r>
                    <a:r>
                      <a:rPr lang="ru-RU" baseline="0" dirty="0"/>
                      <a:t> 6,8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62E-414F-80E1-B76DA9D39252}"/>
                </c:ext>
              </c:extLst>
            </c:dLbl>
            <c:dLbl>
              <c:idx val="6"/>
              <c:layout>
                <c:manualLayout>
                  <c:x val="-0.13526534832475492"/>
                  <c:y val="-5.1378584972874189E-2"/>
                </c:manualLayout>
              </c:layout>
              <c:tx>
                <c:rich>
                  <a:bodyPr/>
                  <a:lstStyle/>
                  <a:p>
                    <a:fld id="{E8BDCD9B-5498-4A86-8D84-990BD98C307B}" type="CATEGORYNAME">
                      <a:rPr lang="ru-RU"/>
                      <a:pPr/>
                      <a:t>[ИМЯ КАТЕГОРИИ]</a:t>
                    </a:fld>
                    <a:r>
                      <a:rPr lang="ru-RU"/>
                      <a:t>; </a:t>
                    </a:r>
                    <a:fld id="{23D450E8-86D2-4A6D-8010-40AEAA1C3307}" type="VALUE">
                      <a:rPr lang="ru-RU"/>
                      <a:pPr/>
                      <a:t>[ЗНАЧЕНИЕ]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62E-414F-80E1-B76DA9D39252}"/>
                </c:ext>
              </c:extLst>
            </c:dLbl>
            <c:dLbl>
              <c:idx val="7"/>
              <c:layout>
                <c:manualLayout>
                  <c:x val="7.6074587818481754E-2"/>
                  <c:y val="-1.8838903492747541E-2"/>
                </c:manualLayout>
              </c:layout>
              <c:tx>
                <c:rich>
                  <a:bodyPr/>
                  <a:lstStyle/>
                  <a:p>
                    <a:fld id="{3653A831-EE59-4CC2-8F6B-B950E2DCB7A8}" type="CATEGORYNAME">
                      <a:rPr lang="ru-RU"/>
                      <a:pPr/>
                      <a:t>[ИМЯ КАТЕГОРИИ]</a:t>
                    </a:fld>
                    <a:r>
                      <a:rPr lang="ru-RU"/>
                      <a:t>; </a:t>
                    </a:r>
                    <a:fld id="{2AE8544F-169A-46F8-AC6D-287A47C4166A}" type="VALUE">
                      <a:rPr lang="ru-RU"/>
                      <a:pPr/>
                      <a:t>[ЗНАЧЕНИЕ]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62E-414F-80E1-B76DA9D3925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экономическая1!$B$5:$B$12</c:f>
              <c:strCache>
                <c:ptCount val="8"/>
                <c:pt idx="0">
                  <c:v>Заработная плата с начислениями</c:v>
                </c:pt>
                <c:pt idx="1">
                  <c:v>Медикаменты</c:v>
                </c:pt>
                <c:pt idx="2">
                  <c:v>Питание</c:v>
                </c:pt>
                <c:pt idx="3">
                  <c:v>Оплата коммунальных услуг</c:v>
                </c:pt>
                <c:pt idx="4">
                  <c:v>Бюджетные трансферты населению</c:v>
                </c:pt>
                <c:pt idx="5">
                  <c:v>Субсидии</c:v>
                </c:pt>
                <c:pt idx="6">
                  <c:v>Капитальные расходы</c:v>
                </c:pt>
                <c:pt idx="7">
                  <c:v>Прочие расходы</c:v>
                </c:pt>
              </c:strCache>
            </c:strRef>
          </c:cat>
          <c:val>
            <c:numRef>
              <c:f>экономическая1!$D$5:$D$12</c:f>
              <c:numCache>
                <c:formatCode>#,##0.0</c:formatCode>
                <c:ptCount val="8"/>
                <c:pt idx="0">
                  <c:v>74.36055326437365</c:v>
                </c:pt>
                <c:pt idx="1">
                  <c:v>2.0977682105840527</c:v>
                </c:pt>
                <c:pt idx="2">
                  <c:v>1.857409716796117</c:v>
                </c:pt>
                <c:pt idx="3">
                  <c:v>6.4591494051838785</c:v>
                </c:pt>
                <c:pt idx="4">
                  <c:v>4.7054896948559657</c:v>
                </c:pt>
                <c:pt idx="5">
                  <c:v>10.201652755714012</c:v>
                </c:pt>
                <c:pt idx="6">
                  <c:v>0.26493767237766042</c:v>
                </c:pt>
                <c:pt idx="7">
                  <c:v>5.3039280114668338E-2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62E-414F-80E1-B76DA9D3925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683836733964537E-2"/>
          <c:y val="0.81013619043847029"/>
          <c:w val="0.82058062789505792"/>
          <c:h val="0.108856524542715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3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v>616,4 тыс. рублей исполнено за 1 полугодие 2025 года</c:v>
          </c:tx>
          <c:spPr>
            <a:solidFill>
              <a:srgbClr val="FF0000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1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6'!$C$8:$C$24</c:f>
              <c:numCache>
                <c:formatCode>#,##0.0</c:formatCode>
                <c:ptCount val="7"/>
                <c:pt idx="0">
                  <c:v>46.48</c:v>
                </c:pt>
                <c:pt idx="1">
                  <c:v>523.61</c:v>
                </c:pt>
                <c:pt idx="2">
                  <c:v>170.37</c:v>
                </c:pt>
                <c:pt idx="3">
                  <c:v>80.319999999999993</c:v>
                </c:pt>
                <c:pt idx="4">
                  <c:v>57.95</c:v>
                </c:pt>
                <c:pt idx="5">
                  <c:v>120.28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A3AF-464D-A17F-E2A32C831363}"/>
            </c:ext>
          </c:extLst>
        </c:ser>
        <c:ser>
          <c:idx val="2"/>
          <c:order val="1"/>
          <c:invertIfNegative val="0"/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6'!$D$8:$D$24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1-A3AF-464D-A17F-E2A32C831363}"/>
            </c:ext>
          </c:extLst>
        </c:ser>
        <c:ser>
          <c:idx val="3"/>
          <c:order val="2"/>
          <c:invertIfNegative val="0"/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6'!$E$8:$E$24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2-A3AF-464D-A17F-E2A32C831363}"/>
            </c:ext>
          </c:extLst>
        </c:ser>
        <c:ser>
          <c:idx val="4"/>
          <c:order val="3"/>
          <c:tx>
            <c:v>480,6 тыс. рублей исполнено за 1 полугодие 2024 года</c:v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AF-464D-A17F-E2A32C831363}"/>
                </c:ext>
              </c:extLst>
            </c:dLbl>
            <c:dLbl>
              <c:idx val="1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3AF-464D-A17F-E2A32C831363}"/>
                </c:ext>
              </c:extLst>
            </c:dLbl>
            <c:dLbl>
              <c:idx val="2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3AF-464D-A17F-E2A32C831363}"/>
                </c:ext>
              </c:extLst>
            </c:dLbl>
            <c:dLbl>
              <c:idx val="3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3AF-464D-A17F-E2A32C831363}"/>
                </c:ext>
              </c:extLst>
            </c:dLbl>
            <c:dLbl>
              <c:idx val="4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3AF-464D-A17F-E2A32C831363}"/>
                </c:ext>
              </c:extLst>
            </c:dLbl>
            <c:dLbl>
              <c:idx val="5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3AF-464D-A17F-E2A32C831363}"/>
                </c:ext>
              </c:extLst>
            </c:dLbl>
            <c:dLbl>
              <c:idx val="6"/>
              <c:tx>
                <c:rich>
                  <a:bodyPr rot="-5400000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ru-RU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rPr>
                      <a:t>7,5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AF-464D-A17F-E2A32C83136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6'!$B$8:$B$24</c:f>
              <c:strCache>
                <c:ptCount val="7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  <c:pt idx="6">
                  <c:v>Общегосударственноя деятельность</c:v>
                </c:pt>
              </c:strCache>
            </c:strRef>
          </c:cat>
          <c:val>
            <c:numRef>
              <c:f>'внебюджет 6'!$F$8:$F$24</c:f>
              <c:numCache>
                <c:formatCode>#,##0.0</c:formatCode>
                <c:ptCount val="7"/>
                <c:pt idx="0">
                  <c:v>53.38</c:v>
                </c:pt>
                <c:pt idx="1">
                  <c:v>551</c:v>
                </c:pt>
                <c:pt idx="2">
                  <c:v>188.87</c:v>
                </c:pt>
                <c:pt idx="3">
                  <c:v>20.95</c:v>
                </c:pt>
                <c:pt idx="4">
                  <c:v>61.07</c:v>
                </c:pt>
                <c:pt idx="5">
                  <c:v>113.79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A-A3AF-464D-A17F-E2A32C831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29409423"/>
        <c:axId val="1"/>
        <c:axId val="0"/>
      </c:bar3DChart>
      <c:catAx>
        <c:axId val="13294094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29409423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44593464278503E-2"/>
          <c:y val="9.1328651486131784E-2"/>
          <c:w val="0.52861728822358744"/>
          <c:h val="0.7957210754061148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481363383296094"/>
          <c:y val="0.14265485206719733"/>
          <c:w val="0.38422724019001753"/>
          <c:h val="0.81229319087157703"/>
        </c:manualLayout>
      </c:layout>
      <c:overlay val="0"/>
      <c:txPr>
        <a:bodyPr/>
        <a:lstStyle/>
        <a:p>
          <a:pPr rtl="0"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0.05472</cdr:y>
    </cdr:from>
    <cdr:to>
      <cdr:x>0.31395</cdr:x>
      <cdr:y>0.46512</cdr:y>
    </cdr:to>
    <cdr:sp macro="" textlink="">
      <cdr:nvSpPr>
        <cdr:cNvPr id="5" name="Выноска 2 4"/>
        <cdr:cNvSpPr/>
      </cdr:nvSpPr>
      <cdr:spPr bwMode="auto">
        <a:xfrm xmlns:a="http://schemas.openxmlformats.org/drawingml/2006/main">
          <a:off x="0" y="288033"/>
          <a:ext cx="2916324" cy="2160244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100000">
              <a:schemeClr val="accent4">
                <a:shade val="51000"/>
                <a:satMod val="130000"/>
              </a:schemeClr>
            </a:gs>
            <a:gs pos="0">
              <a:schemeClr val="accent4">
                <a:shade val="93000"/>
                <a:satMod val="130000"/>
              </a:schemeClr>
            </a:gs>
            <a:gs pos="66000">
              <a:srgbClr val="F75800"/>
            </a:gs>
            <a:gs pos="34000">
              <a:srgbClr val="E65200"/>
            </a:gs>
            <a:gs pos="49000">
              <a:srgbClr val="CD4800"/>
            </a:gs>
            <a:gs pos="10000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Безвозмездные поступления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46 430,6тыс.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67,4%</a:t>
          </a:r>
        </a:p>
      </cdr:txBody>
    </cdr:sp>
  </cdr:relSizeAnchor>
  <cdr:relSizeAnchor xmlns:cdr="http://schemas.openxmlformats.org/drawingml/2006/chartDrawing">
    <cdr:from>
      <cdr:x>0.00388</cdr:x>
      <cdr:y>0.66685</cdr:y>
    </cdr:from>
    <cdr:to>
      <cdr:x>0.26356</cdr:x>
      <cdr:y>0.99775</cdr:y>
    </cdr:to>
    <cdr:sp macro="" textlink="">
      <cdr:nvSpPr>
        <cdr:cNvPr id="6" name="Выноска 2 5"/>
        <cdr:cNvSpPr/>
      </cdr:nvSpPr>
      <cdr:spPr bwMode="auto">
        <a:xfrm xmlns:a="http://schemas.openxmlformats.org/drawingml/2006/main">
          <a:off x="36004" y="3510147"/>
          <a:ext cx="2412198" cy="1741776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10000">
              <a:schemeClr val="accent4">
                <a:shade val="51000"/>
                <a:satMod val="130000"/>
              </a:schemeClr>
            </a:gs>
            <a:gs pos="51000">
              <a:srgbClr val="6F8A19"/>
            </a:gs>
            <a:gs pos="31000">
              <a:srgbClr val="63941D"/>
            </a:gs>
            <a:gs pos="63000">
              <a:schemeClr val="accent2"/>
            </a:gs>
            <a:gs pos="9400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Неналоговые доходы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2 387,9 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3,5%</a:t>
          </a:r>
        </a:p>
      </cdr:txBody>
    </cdr:sp>
  </cdr:relSizeAnchor>
  <cdr:relSizeAnchor xmlns:cdr="http://schemas.openxmlformats.org/drawingml/2006/chartDrawing">
    <cdr:from>
      <cdr:x>0.53488</cdr:x>
      <cdr:y>0.71136</cdr:y>
    </cdr:from>
    <cdr:to>
      <cdr:x>0.96307</cdr:x>
      <cdr:y>0.97128</cdr:y>
    </cdr:to>
    <cdr:sp macro="" textlink="">
      <cdr:nvSpPr>
        <cdr:cNvPr id="7" name="Выноска 2 6"/>
        <cdr:cNvSpPr/>
      </cdr:nvSpPr>
      <cdr:spPr bwMode="auto">
        <a:xfrm xmlns:a="http://schemas.openxmlformats.org/drawingml/2006/main">
          <a:off x="4968552" y="3744416"/>
          <a:ext cx="3977470" cy="1368155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60000">
              <a:srgbClr val="FE5B00"/>
            </a:gs>
            <a:gs pos="87000">
              <a:schemeClr val="accent4">
                <a:shade val="93000"/>
                <a:satMod val="130000"/>
              </a:schemeClr>
            </a:gs>
            <a:gs pos="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Налоговые доходы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20 062,2тыс.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29,1%</a:t>
          </a:r>
        </a:p>
      </cdr:txBody>
    </cdr:sp>
  </cdr:relSizeAnchor>
  <cdr:relSizeAnchor xmlns:cdr="http://schemas.openxmlformats.org/drawingml/2006/chartDrawing">
    <cdr:from>
      <cdr:x>0.35659</cdr:x>
      <cdr:y>0.25992</cdr:y>
    </cdr:from>
    <cdr:to>
      <cdr:x>0.68217</cdr:x>
      <cdr:y>0.65664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12376" y="1368155"/>
          <a:ext cx="3024322" cy="20882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ВСЕГО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доходов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68 880,7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тыс. руб.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0.1039</cdr:x>
      <cdr:y>0.02998</cdr:y>
    </cdr:from>
    <cdr:to>
      <cdr:x>0.95633</cdr:x>
      <cdr:y>0.12932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5325" y="109538"/>
          <a:ext cx="5734050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0.23881</cdr:x>
      <cdr:y>0.12932</cdr:y>
    </cdr:from>
    <cdr:to>
      <cdr:x>0.37628</cdr:x>
      <cdr:y>0.39093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87099" y="866023"/>
          <a:ext cx="1316559" cy="17519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0.29339</cdr:x>
      <cdr:y>0.16628</cdr:y>
    </cdr:from>
    <cdr:to>
      <cdr:x>0.43158</cdr:x>
      <cdr:y>0.42836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81200" y="61436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0.45331</cdr:x>
      <cdr:y>0.41785</cdr:y>
    </cdr:from>
    <cdr:to>
      <cdr:x>0.54669</cdr:x>
      <cdr:y>0.58215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B465F64-CCD9-4A21-A960-86FE31CCD29F}"/>
            </a:ext>
          </a:extLst>
        </cdr:cNvPr>
        <cdr:cNvSpPr txBox="1"/>
      </cdr:nvSpPr>
      <cdr:spPr>
        <a:xfrm xmlns:a="http://schemas.openxmlformats.org/drawingml/2006/main">
          <a:off x="4439344" y="2325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0.67647</cdr:x>
      <cdr:y>0.27547</cdr:y>
    </cdr:from>
    <cdr:to>
      <cdr:x>0.76984</cdr:x>
      <cdr:y>0.43976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6B55246-EEF6-47D7-BA58-BDCA05CBEF77}"/>
            </a:ext>
          </a:extLst>
        </cdr:cNvPr>
        <cdr:cNvSpPr txBox="1"/>
      </cdr:nvSpPr>
      <cdr:spPr>
        <a:xfrm xmlns:a="http://schemas.openxmlformats.org/drawingml/2006/main">
          <a:off x="6624736" y="153315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47B0A5-5325-44C6-92E7-AC71E31C704D}" type="datetime1">
              <a:rPr lang="ru-RU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281C5FE-5AAB-4C4B-B04A-F2A742760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650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6A49A71-4710-4D9E-8F97-46B52C40DBF3}" type="datetime1">
              <a:rPr lang="ru-RU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136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5711"/>
            <a:ext cx="5487041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D1B381B-CCB6-49F7-8FDF-C6403C0FF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0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B381B-CCB6-49F7-8FDF-C6403C0FF3DA}" type="slidenum">
              <a:rPr lang="ru-RU" smtClean="0"/>
              <a:pPr>
                <a:defRPr/>
              </a:pPr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719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1B381B-CCB6-49F7-8FDF-C6403C0FF3D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99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90E2F-0918-4166-B4FB-606C8B8F7E5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63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39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824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14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8918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28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225EF-439C-4D27-AEA5-5583F148275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891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B5420-22BA-4D02-A95B-FA954C4BA5F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8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15BC6-B36A-4842-A45E-F174EB374B5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4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E9BD9-EA6B-4193-A539-B4763A5E8443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03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3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2EB615-873F-4C45-B523-033AAA388C9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8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EDFE7-7D5B-4BD1-A43B-6DCEACA6B8A5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78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85668-58FE-4EBB-98E3-DC8C3312465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925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CA1FB-DB25-4407-BEC5-F2453C58AF42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23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16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49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530">
              <a:srgbClr val="BBD3EE"/>
            </a:gs>
            <a:gs pos="89200">
              <a:srgbClr val="EAE3F5"/>
            </a:gs>
            <a:gs pos="26000">
              <a:srgbClr val="6AA9FF"/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0512" y="997131"/>
            <a:ext cx="7920880" cy="3416320"/>
          </a:xfr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 eaLnBrk="1" hangingPunct="1"/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Информация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об исполнении бюджета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Чаусского района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за </a:t>
            </a:r>
            <a:r>
              <a:rPr lang="ru-RU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12 месяцев </a:t>
            </a: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2025 года</a:t>
            </a:r>
            <a:endParaRPr lang="ru-RU" dirty="0">
              <a:solidFill>
                <a:srgbClr val="6600FF"/>
              </a:solidFill>
              <a:effectLst>
                <a:glow rad="127000">
                  <a:srgbClr val="FFFF00"/>
                </a:glow>
              </a:effectLst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072680" y="5085765"/>
            <a:ext cx="68976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ru-RU" sz="2800" dirty="0">
                <a:latin typeface="Times New Roman" pitchFamily="18" charset="0"/>
              </a:rPr>
              <a:t>Финансовый отдел </a:t>
            </a: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Чаусского райисполкома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6" y="5085765"/>
            <a:ext cx="10080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320">
              <a:srgbClr val="6AA9FF"/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399" y="188640"/>
            <a:ext cx="6876690" cy="1741760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>
                <a:solidFill>
                  <a:srgbClr val="002060"/>
                </a:solidFill>
              </a:rPr>
              <a:t>Структура доходов бюджета Чаусского района </a:t>
            </a:r>
            <a:br>
              <a:rPr lang="ru-RU" sz="2500" b="1" i="1" dirty="0">
                <a:solidFill>
                  <a:srgbClr val="002060"/>
                </a:solidFill>
              </a:rPr>
            </a:br>
            <a:r>
              <a:rPr lang="ru-RU" sz="2500" b="1" i="1" dirty="0">
                <a:solidFill>
                  <a:srgbClr val="002060"/>
                </a:solidFill>
              </a:rPr>
              <a:t>за 12 месяцев 2025 года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486660"/>
              </p:ext>
            </p:extLst>
          </p:nvPr>
        </p:nvGraphicFramePr>
        <p:xfrm>
          <a:off x="308484" y="1405607"/>
          <a:ext cx="9289031" cy="5263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976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accent2">
                <a:lumMod val="40000"/>
                <a:lumOff val="60000"/>
              </a:schemeClr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482469"/>
              </p:ext>
            </p:extLst>
          </p:nvPr>
        </p:nvGraphicFramePr>
        <p:xfrm>
          <a:off x="200472" y="1304924"/>
          <a:ext cx="9705528" cy="5436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521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/>
              <a:t>Формирование собственных доходов за 12 месяцев 2025 года, тыс. руб.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59D5B12D-F095-42D1-9FE5-FC9C14BBCE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689390"/>
              </p:ext>
            </p:extLst>
          </p:nvPr>
        </p:nvGraphicFramePr>
        <p:xfrm>
          <a:off x="272480" y="1309687"/>
          <a:ext cx="9073009" cy="543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5910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FF0000">
                <a:lumMod val="84000"/>
                <a:lumOff val="16000"/>
              </a:srgbClr>
            </a:gs>
            <a:gs pos="74000">
              <a:srgbClr val="FFFF00"/>
            </a:gs>
            <a:gs pos="37000">
              <a:srgbClr val="FFFF00">
                <a:lumMod val="56000"/>
                <a:lumOff val="44000"/>
                <a:alpha val="87000"/>
              </a:srgbClr>
            </a:gs>
            <a:gs pos="53000">
              <a:srgbClr val="09DD3B"/>
            </a:gs>
            <a:gs pos="74000">
              <a:srgbClr val="00FFFF">
                <a:alpha val="65882"/>
              </a:srgbClr>
            </a:gs>
            <a:gs pos="93000">
              <a:srgbClr val="09DD3B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84D29D-406E-4B55-AB3A-F54DE7DC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6632"/>
            <a:ext cx="8915400" cy="792088"/>
          </a:xfrm>
        </p:spPr>
        <p:txBody>
          <a:bodyPr>
            <a:normAutofit/>
          </a:bodyPr>
          <a:lstStyle/>
          <a:p>
            <a:r>
              <a:rPr lang="ru-RU" sz="2400" b="1" i="1" spc="100" dirty="0">
                <a:solidFill>
                  <a:srgbClr val="FFC00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доходам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E194696-C6EF-48C0-90DC-988F8CC2AD79}"/>
              </a:ext>
            </a:extLst>
          </p:cNvPr>
          <p:cNvSpPr/>
          <p:nvPr/>
        </p:nvSpPr>
        <p:spPr>
          <a:xfrm>
            <a:off x="1424608" y="920505"/>
            <a:ext cx="68908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Доходы консолидированного бюджета района за 2025 год составили 68 880,7 рублей или 99,8 процента к годовому плану, в том числе:</a:t>
            </a:r>
          </a:p>
          <a:p>
            <a:pPr indent="45720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налоговые доходы – 20 062,2 рубля (100,8 процента); </a:t>
            </a:r>
          </a:p>
          <a:p>
            <a:pPr indent="45720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неналоговые доходы – 2 387,9 рубля (100,7 процента); </a:t>
            </a:r>
          </a:p>
          <a:p>
            <a:pPr indent="45720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безвозмездные поступления – 46 430,6 рубля (99,3 процента), из них дотация – 41 992,0 рубля.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Поступление собственных доходов бюджета за 2025 г. составило 22 450,1 рубля или 100,8 процента от уточненного годового плана. 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2025 году основная доля собственных доходов консолидированного бюджета района (89,4 процента) сформировалась за счет налоговых поступлений в сумме 20 062,2 рубля. По сравнению с прошлым годом налоговые поступления увеличились на 2 402,1  рубля или на 12,0 процента.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Неналоговые доходы сложились в сумме 2 387,9 рубля и по сравнению с 2024 годом снизились на 5,5 рубля или на 0,2 процента.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разрезе основных доходных источников консолидированного бюджета поступления за отчётный период составили: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подоходному налогу – 11 691,7 рубля (увеличение поступлений к 2024 году – 17,7 процента, доля в собственных доходах бюджета – 51,8 процента);</a:t>
            </a:r>
          </a:p>
          <a:p>
            <a:pPr indent="44958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налогу на добавленную стоимость – 5 130,7 рубля (прирост поступлений к 2024 году – 12,2 процента, доля в собственных доходах бюджета – 22,8 процента); </a:t>
            </a:r>
          </a:p>
          <a:p>
            <a:pPr indent="449580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налогам на собственность – 2 008,5 рубля (рост поступлений к 2024 году – 7,9 процента, доля в собственных доходах бюджета – 8,9 процента);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налогам от выручки при применении особых режимов налогообложения – 999,6 рубля (снижение поступлений к 2024 году – 8,2 процента, доля в собственных доходах бюджета – 4,5 процента);</a:t>
            </a:r>
          </a:p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компенсации расходов государства – 1 186,4 рубля (рост поступлений к 2024 году – 8,0 процента, доля в собственных доходах бюджета – 5,3 процента).</a:t>
            </a:r>
          </a:p>
        </p:txBody>
      </p:sp>
    </p:spTree>
    <p:extLst>
      <p:ext uri="{BB962C8B-B14F-4D97-AF65-F5344CB8AC3E}">
        <p14:creationId xmlns:p14="http://schemas.microsoft.com/office/powerpoint/2010/main" val="408167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44000">
              <a:srgbClr val="66FFFF"/>
            </a:gs>
            <a:gs pos="25000">
              <a:srgbClr val="CC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E227D-9E9A-4552-93F1-41444E7D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04" y="188640"/>
            <a:ext cx="8568952" cy="720080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расходам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5EBD48-9634-4ABD-8EFC-0C17FD0ED377}"/>
              </a:ext>
            </a:extLst>
          </p:cNvPr>
          <p:cNvSpPr/>
          <p:nvPr/>
        </p:nvSpPr>
        <p:spPr>
          <a:xfrm>
            <a:off x="1568624" y="548680"/>
            <a:ext cx="6616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 района по расходам за 12 месяцев 2025 года исполнен в сумме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68 741,7 </a:t>
            </a: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рубля или на 98,5 процент годового плана.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районного бюджета передано в бюджеты сельсоветов в виде межбюджетных трансфертов 224,2 рубля.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581025" algn="l"/>
              </a:tabLs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первоочередных статей расходов направлено 52 753,4 рубля или 76,7 процента от общего объема расходов бюджета.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расходов бюджета характеризуется следующими данными. На выплату заработной платы с начислениями израсходовано 38 792,9 рубля, что составляет 56,4 процент к общему объему расходов бюджета, лекарственные средства и изделия медицинского назначения – 1 114,1 рубля (1,6 процента соответственно), продукты питания – 1 108,8 рубля (1,6 процента соответственно), трансферты населению (текущие и капитальные) – 2 865,7 рубля (4,2 процента), на обслуживание ценных бумаг – 27,0 рубля (0,04 процента), на покрытие убытков и субсидии организациям районной коммунальной собственности –  4 700,5 рубля 6,8 процента), на оплату коммунальных услуг израсходовано 4 144,0 рубля (6,0 процента).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Общегосударственные расходы</a:t>
            </a: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отчетный период составили 7 918,6 рубля или 98,97 процента плановых назначений отчетного периода.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государственных органов общего назначения направлено 5 422,9 рубля или 98,83 процента плановых назначений отчетного периода.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</a:t>
            </a:r>
            <a:r>
              <a:rPr lang="ru-RU" sz="120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социально-культурных учреждений и мероприятий</a:t>
            </a: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использовано 44 659,5 рубля или 65,0 процента от общего объёма расходов бюджета района, в том числе: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здравоохранение – 14 282,6 рубля (20,8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физическую культуру и спорт – 1 755,4 рубля (2,6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культуру, средства массовой информации – 3 030,5 рубля (4,4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образование – 21 813,8 рубля (31,7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социальную политику – 3 777,0 рубля (5,5 процента).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</a:t>
            </a:r>
            <a:r>
              <a:rPr lang="ru-RU" sz="120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отраслей национальной экономики, жилищно-коммунальных услуг и жилищного строительства</a:t>
            </a: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отчетный период использовано 15 931,0 рубля или 23,2 процента от общего объёма бюджета, в том числе на: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топливо и энергетику – 391, 3 рубля (0,6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сельское хозяйство – 610,</a:t>
            </a:r>
            <a:r>
              <a:rPr lang="en-US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 рубля (0,8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 – 865, 2 рубля (1,3 процента);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2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жилищно-коммунальные услуги и жилищное строительство –  14 063,8 рубля (19,4 процента).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5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53348">
              <a:srgbClr val="66FFFF"/>
            </a:gs>
            <a:gs pos="32000">
              <a:srgbClr val="CCFFFF"/>
            </a:gs>
            <a:gs pos="43000">
              <a:srgbClr val="7B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E7C73C8-AE95-4169-81A6-5DACE4C64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289545"/>
              </p:ext>
            </p:extLst>
          </p:nvPr>
        </p:nvGraphicFramePr>
        <p:xfrm>
          <a:off x="128464" y="116632"/>
          <a:ext cx="9577064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812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31000">
              <a:srgbClr val="99CCFF"/>
            </a:gs>
            <a:gs pos="0">
              <a:srgbClr val="CCECFF"/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3F0FCA2-B3A7-42DC-99C1-309BE01895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462539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18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31000">
              <a:srgbClr val="99CCFF"/>
            </a:gs>
            <a:gs pos="0">
              <a:srgbClr val="CCECFF"/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656" y="62068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atin typeface="+mj-lt"/>
              </a:rPr>
              <a:t>Доходы от внебюджетной деятельности </a:t>
            </a:r>
          </a:p>
          <a:p>
            <a:pPr algn="ctr"/>
            <a:r>
              <a:rPr lang="ru-RU" b="1" i="1" dirty="0">
                <a:latin typeface="+mj-lt"/>
              </a:rPr>
              <a:t>за 12 месяцев 2025 года по отраслям бюджета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35B1AF1-B72B-411A-861F-792E24DA1F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46552"/>
              </p:ext>
            </p:extLst>
          </p:nvPr>
        </p:nvGraphicFramePr>
        <p:xfrm>
          <a:off x="56456" y="1254503"/>
          <a:ext cx="9793088" cy="5565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3737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3CCED"/>
            </a:gs>
            <a:gs pos="19000">
              <a:schemeClr val="accent1">
                <a:tint val="44500"/>
                <a:satMod val="160000"/>
              </a:schemeClr>
            </a:gs>
            <a:gs pos="60584">
              <a:srgbClr val="E2ECFA"/>
            </a:gs>
            <a:gs pos="84167">
              <a:schemeClr val="accent1">
                <a:tint val="23500"/>
                <a:satMod val="160000"/>
              </a:schemeClr>
            </a:gs>
            <a:gs pos="43000">
              <a:srgbClr val="6FCBEB">
                <a:alpha val="92941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404664"/>
            <a:ext cx="8517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Кредиторская задолженность на 1 января 2026 года – по бюджетным организациям района отсутствует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7BC1C4C-567A-47B8-A322-F553F5C2B1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106215"/>
              </p:ext>
            </p:extLst>
          </p:nvPr>
        </p:nvGraphicFramePr>
        <p:xfrm>
          <a:off x="128464" y="980728"/>
          <a:ext cx="964907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89048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3709</TotalTime>
  <Words>214</Words>
  <Application>Microsoft Office PowerPoint</Application>
  <PresentationFormat>Лист A4 (210x297 мм)</PresentationFormat>
  <Paragraphs>96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Информация  об исполнении бюджета  Чаусского района  за 12 месяцев 2025 года</vt:lpstr>
      <vt:lpstr>Структура доходов бюджета Чаусского района  за 12 месяцев 2025 года</vt:lpstr>
      <vt:lpstr>Презентация PowerPoint</vt:lpstr>
      <vt:lpstr>Выполнение основных показателей бюджета по доходам</vt:lpstr>
      <vt:lpstr>Выполнение основных показателей бюджета по расходам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исполнении бюджета Могилевской области за 2011 год  и задачах на  2012 год</dc:title>
  <dc:creator>Баранова Светлана</dc:creator>
  <cp:lastModifiedBy>Белохонова Екатерина Анатольевна</cp:lastModifiedBy>
  <cp:revision>420</cp:revision>
  <cp:lastPrinted>2024-07-09T13:18:14Z</cp:lastPrinted>
  <dcterms:created xsi:type="dcterms:W3CDTF">2013-10-15T07:30:06Z</dcterms:created>
  <dcterms:modified xsi:type="dcterms:W3CDTF">2026-02-20T11:11:51Z</dcterms:modified>
</cp:coreProperties>
</file>