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7" r:id="rId1"/>
    <p:sldMasterId id="2147483703" r:id="rId2"/>
  </p:sldMasterIdLst>
  <p:notesMasterIdLst>
    <p:notesMasterId r:id="rId12"/>
  </p:notesMasterIdLst>
  <p:handoutMasterIdLst>
    <p:handoutMasterId r:id="rId13"/>
  </p:handoutMasterIdLst>
  <p:sldIdLst>
    <p:sldId id="257" r:id="rId3"/>
    <p:sldId id="418" r:id="rId4"/>
    <p:sldId id="412" r:id="rId5"/>
    <p:sldId id="415" r:id="rId6"/>
    <p:sldId id="419" r:id="rId7"/>
    <p:sldId id="414" r:id="rId8"/>
    <p:sldId id="413" r:id="rId9"/>
    <p:sldId id="416" r:id="rId10"/>
    <p:sldId id="417" r:id="rId11"/>
  </p:sldIdLst>
  <p:sldSz cx="9906000" cy="6858000" type="A4"/>
  <p:notesSz cx="6858000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елохонова Екатерина Анатольевна" initials="БЕА" lastIdx="0" clrIdx="0">
    <p:extLst>
      <p:ext uri="{19B8F6BF-5375-455C-9EA6-DF929625EA0E}">
        <p15:presenceInfo xmlns:p15="http://schemas.microsoft.com/office/powerpoint/2012/main" userId="S-1-5-21-901292189-1124696768-471799982-188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FF00FF"/>
    <a:srgbClr val="00FFFF"/>
    <a:srgbClr val="6FCBEB"/>
    <a:srgbClr val="BC78B9"/>
    <a:srgbClr val="CCFFFF"/>
    <a:srgbClr val="09DD3B"/>
    <a:srgbClr val="CCECFF"/>
    <a:srgbClr val="FF0000"/>
    <a:srgbClr val="EF2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76" autoAdjust="0"/>
    <p:restoredTop sz="98879" autoAdjust="0"/>
  </p:normalViewPr>
  <p:slideViewPr>
    <p:cSldViewPr>
      <p:cViewPr varScale="1">
        <p:scale>
          <a:sx n="114" d="100"/>
          <a:sy n="114" d="100"/>
        </p:scale>
        <p:origin x="258" y="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1146" y="-96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scene3d>
              <a:camera prst="orthographicFront"/>
              <a:lightRig rig="soft" dir="t"/>
            </a:scene3d>
            <a:sp3d prstMaterial="metal">
              <a:bevelT/>
            </a:sp3d>
          </c:spPr>
          <c:dPt>
            <c:idx val="0"/>
            <c:bubble3D val="0"/>
            <c:spPr>
              <a:solidFill>
                <a:srgbClr val="FF5050"/>
              </a:solidFill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F71A-495A-8D9A-250375D906AA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F71A-495A-8D9A-250375D906AA}"/>
              </c:ext>
            </c:extLst>
          </c:dPt>
          <c:dPt>
            <c:idx val="2"/>
            <c:bubble3D val="0"/>
            <c:spPr>
              <a:solidFill>
                <a:srgbClr val="333399">
                  <a:lumMod val="60000"/>
                  <a:lumOff val="40000"/>
                </a:srgbClr>
              </a:solidFill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F71A-495A-8D9A-250375D906AA}"/>
              </c:ext>
            </c:extLst>
          </c:dPt>
          <c:val>
            <c:numRef>
              <c:f>'Диаграмма Структура'!$A$1:$A$3</c:f>
              <c:numCache>
                <c:formatCode>General</c:formatCode>
                <c:ptCount val="3"/>
                <c:pt idx="0" formatCode="#,##0.00">
                  <c:v>8564.7000000000007</c:v>
                </c:pt>
                <c:pt idx="1">
                  <c:v>2169.1999999999998</c:v>
                </c:pt>
                <c:pt idx="2">
                  <c:v>19594.3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1A-495A-8D9A-250375D90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0"/>
      </c:pie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544619422572183E-2"/>
          <c:y val="0.16924349300087488"/>
          <c:w val="0.83891076115485563"/>
          <c:h val="0.736021115850102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544619422572183E-2"/>
          <c:y val="0.16924349300087488"/>
          <c:w val="0.83891076115485563"/>
          <c:h val="0.736021115850102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6A4C-4214-B5EB-74A694A8EAB4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6A4C-4214-B5EB-74A694A8EAB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6A4C-4214-B5EB-74A694A8EAB4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6A4C-4214-B5EB-74A694A8EAB4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9-6A4C-4214-B5EB-74A694A8EAB4}"/>
              </c:ext>
            </c:extLst>
          </c:dPt>
          <c:dPt>
            <c:idx val="5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6A4C-4214-B5EB-74A694A8EAB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 dirty="0"/>
                      <a:t>Подоходный налог
8 543,1
53,0%</a:t>
                    </a:r>
                  </a:p>
                </c:rich>
              </c:tx>
              <c:spPr/>
              <c:dLblPos val="bestFi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4C-4214-B5EB-74A694A8EAB4}"/>
                </c:ext>
              </c:extLst>
            </c:dLbl>
            <c:dLbl>
              <c:idx val="1"/>
              <c:layout>
                <c:manualLayout>
                  <c:x val="0.23598229650163469"/>
                  <c:y val="4.6760854836807525E-3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 dirty="0"/>
                      <a:t>Налог на добавленную стоимость
3</a:t>
                    </a:r>
                    <a:r>
                      <a:rPr lang="ru-RU" baseline="0" dirty="0"/>
                      <a:t> 652,3</a:t>
                    </a:r>
                    <a:r>
                      <a:rPr lang="ru-RU" dirty="0"/>
                      <a:t>
22,6%</a:t>
                    </a:r>
                  </a:p>
                </c:rich>
              </c:tx>
              <c:spPr/>
              <c:dLblPos val="bestFi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03351710551593"/>
                      <c:h val="0.144543492989277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A4C-4214-B5EB-74A694A8EAB4}"/>
                </c:ext>
              </c:extLst>
            </c:dLbl>
            <c:dLbl>
              <c:idx val="2"/>
              <c:layout>
                <c:manualLayout>
                  <c:x val="0"/>
                  <c:y val="5.6334168991207939E-2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 dirty="0"/>
                      <a:t>Налоги на собственность
1 294,5
8,0%</a:t>
                    </a:r>
                  </a:p>
                </c:rich>
              </c:tx>
              <c:spPr/>
              <c:dLblPos val="bestFi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4C-4214-B5EB-74A694A8EAB4}"/>
                </c:ext>
              </c:extLst>
            </c:dLbl>
            <c:dLbl>
              <c:idx val="3"/>
              <c:layout>
                <c:manualLayout>
                  <c:x val="0"/>
                  <c:y val="7.9350530402449687E-2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 dirty="0"/>
                      <a:t>Налоги от выручки при применении УСН
767,3
4,7%</a:t>
                    </a:r>
                  </a:p>
                </c:rich>
              </c:tx>
              <c:spPr/>
              <c:dLblPos val="bestFi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4C-4214-B5EB-74A694A8EAB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 dirty="0"/>
                      <a:t>Неналоговые доходы
1 648,3
3,3%</a:t>
                    </a:r>
                  </a:p>
                </c:rich>
              </c:tx>
              <c:spPr/>
              <c:dLblPos val="bestFi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A4C-4214-B5EB-74A694A8EAB4}"/>
                </c:ext>
              </c:extLst>
            </c:dLbl>
            <c:dLbl>
              <c:idx val="5"/>
              <c:layout>
                <c:manualLayout>
                  <c:x val="4.1010498687664043E-2"/>
                  <c:y val="-2.0254629629629629E-2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 dirty="0"/>
                      <a:t>Прочие налоги
211,8
1,3%</a:t>
                    </a:r>
                  </a:p>
                </c:rich>
              </c:tx>
              <c:spPr/>
              <c:dLblPos val="bestFi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A4C-4214-B5EB-74A694A8EAB4}"/>
                </c:ext>
              </c:extLst>
            </c:dLbl>
            <c:dLbl>
              <c:idx val="6"/>
              <c:layout>
                <c:manualLayout>
                  <c:x val="1.2046685653654994E-2"/>
                  <c:y val="-1.291832915504396E-2"/>
                </c:manualLayout>
              </c:layout>
              <c:spPr/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A4C-4214-B5EB-74A694A8EAB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noFill/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'соб доход 2'!$C$5:$C$10</c:f>
              <c:strCache>
                <c:ptCount val="6"/>
                <c:pt idx="0">
                  <c:v>Подоходный налог</c:v>
                </c:pt>
                <c:pt idx="1">
                  <c:v>Налог надобавленную стоимость</c:v>
                </c:pt>
                <c:pt idx="2">
                  <c:v>Налоги на собственность</c:v>
                </c:pt>
                <c:pt idx="3">
                  <c:v>Налоги от выручки при применении УСН</c:v>
                </c:pt>
                <c:pt idx="4">
                  <c:v>Неналоговые доходы</c:v>
                </c:pt>
                <c:pt idx="5">
                  <c:v>Прочие налоги</c:v>
                </c:pt>
              </c:strCache>
            </c:strRef>
          </c:cat>
          <c:val>
            <c:numRef>
              <c:f>'соб доход 2'!$D$5:$D$10</c:f>
              <c:numCache>
                <c:formatCode>#,##0.0</c:formatCode>
                <c:ptCount val="6"/>
                <c:pt idx="0">
                  <c:v>8543.1</c:v>
                </c:pt>
                <c:pt idx="1">
                  <c:v>3652.3</c:v>
                </c:pt>
                <c:pt idx="2">
                  <c:v>1294.5</c:v>
                </c:pt>
                <c:pt idx="3">
                  <c:v>767.3</c:v>
                </c:pt>
                <c:pt idx="4">
                  <c:v>1648.3</c:v>
                </c:pt>
                <c:pt idx="5">
                  <c:v>211.8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A4C-4214-B5EB-74A694A8E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Расходы исполнения бюджета района в разрезе отраслей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за 9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месяцев 2025 года, тыс. руб.</a:t>
            </a:r>
          </a:p>
        </c:rich>
      </c:tx>
      <c:layout>
        <c:manualLayout>
          <c:xMode val="edge"/>
          <c:yMode val="edge"/>
          <c:x val="0.12738833618194215"/>
          <c:y val="1.7278617710583154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760796837109998E-2"/>
          <c:y val="0.18129437230988671"/>
          <c:w val="0.8458262365167446"/>
          <c:h val="0.74541374136446015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metal">
              <a:bevelT/>
            </a:sp3d>
          </c:spPr>
          <c:explosion val="25"/>
          <c:dPt>
            <c:idx val="0"/>
            <c:bubble3D val="0"/>
            <c:explosion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A65A-486C-B849-6DD12568372F}"/>
              </c:ext>
            </c:extLst>
          </c:dPt>
          <c:dPt>
            <c:idx val="1"/>
            <c:bubble3D val="0"/>
            <c:explosion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A65A-486C-B849-6DD12568372F}"/>
              </c:ext>
            </c:extLst>
          </c:dPt>
          <c:dPt>
            <c:idx val="2"/>
            <c:bubble3D val="0"/>
            <c:explosion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A65A-486C-B849-6DD12568372F}"/>
              </c:ext>
            </c:extLst>
          </c:dPt>
          <c:dPt>
            <c:idx val="3"/>
            <c:bubble3D val="0"/>
            <c:explosion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7-A65A-486C-B849-6DD12568372F}"/>
              </c:ext>
            </c:extLst>
          </c:dPt>
          <c:dPt>
            <c:idx val="4"/>
            <c:bubble3D val="0"/>
            <c:explosion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9-A65A-486C-B849-6DD12568372F}"/>
              </c:ext>
            </c:extLst>
          </c:dPt>
          <c:dPt>
            <c:idx val="5"/>
            <c:bubble3D val="0"/>
            <c:explosion val="0"/>
            <c:extLst>
              <c:ext xmlns:c16="http://schemas.microsoft.com/office/drawing/2014/chart" uri="{C3380CC4-5D6E-409C-BE32-E72D297353CC}">
                <c16:uniqueId val="{0000000A-A65A-486C-B849-6DD12568372F}"/>
              </c:ext>
            </c:extLst>
          </c:dPt>
          <c:dPt>
            <c:idx val="6"/>
            <c:bubble3D val="0"/>
            <c:explosion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C-A65A-486C-B849-6DD12568372F}"/>
              </c:ext>
            </c:extLst>
          </c:dPt>
          <c:dPt>
            <c:idx val="7"/>
            <c:bubble3D val="0"/>
            <c:explosion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E-A65A-486C-B849-6DD12568372F}"/>
              </c:ext>
            </c:extLst>
          </c:dPt>
          <c:dPt>
            <c:idx val="8"/>
            <c:bubble3D val="0"/>
            <c:explosion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10-A65A-486C-B849-6DD12568372F}"/>
              </c:ext>
            </c:extLst>
          </c:dPt>
          <c:dLbls>
            <c:dLbl>
              <c:idx val="0"/>
              <c:layout>
                <c:manualLayout>
                  <c:x val="-3.3152122612943868E-3"/>
                  <c:y val="-0.1251653042135103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4A2780F-4C28-4E79-A777-08673D608CC0}" type="CATEGORYNAME">
                      <a:rPr lang="ru-RU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73,0%</a:t>
                    </a: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5965769885217429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5A-486C-B849-6DD1256837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17D8349-1FBE-4A65-992C-D362C0DBD07D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
72,0%</a:t>
                    </a:r>
                  </a:p>
                </c:rich>
              </c:tx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5A-486C-B849-6DD12568372F}"/>
                </c:ext>
              </c:extLst>
            </c:dLbl>
            <c:dLbl>
              <c:idx val="2"/>
              <c:layout>
                <c:manualLayout>
                  <c:x val="3.2514923153901865E-2"/>
                  <c:y val="4.3618212074405111E-2"/>
                </c:manualLayout>
              </c:layout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4933188292361835"/>
                      <c:h val="8.85215262820260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65A-486C-B849-6DD12568372F}"/>
                </c:ext>
              </c:extLst>
            </c:dLbl>
            <c:dLbl>
              <c:idx val="3"/>
              <c:layout>
                <c:manualLayout>
                  <c:x val="3.9782547135531303E-3"/>
                  <c:y val="6.4479096109990169E-2"/>
                </c:manualLayout>
              </c:layout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2855181922142317"/>
                      <c:h val="7.52464182593809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65A-486C-B849-6DD12568372F}"/>
                </c:ext>
              </c:extLst>
            </c:dLbl>
            <c:dLbl>
              <c:idx val="4"/>
              <c:layout>
                <c:manualLayout>
                  <c:x val="-3.1203091051704351E-2"/>
                  <c:y val="0.1346475242296852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97A22A8-23CA-4C3C-92CD-FFA349A21713}" type="CATEGORYNAME">
                      <a: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05F674DC-536C-4393-A6F1-954CD44CE6E6}" type="PERCENTAGE"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999979534437695"/>
                      <c:h val="8.66250822787909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65A-486C-B849-6DD12568372F}"/>
                </c:ext>
              </c:extLst>
            </c:dLbl>
            <c:dLbl>
              <c:idx val="5"/>
              <c:layout>
                <c:manualLayout>
                  <c:x val="-4.0445589587790168E-2"/>
                  <c:y val="-5.6893320097050129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="1" baseline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Топсбыт</a:t>
                    </a:r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B5225083-C104-4F0F-884B-05D938179535}" type="PERCENTAGE">
                      <a:rPr lang="en-US" sz="12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652085858463511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A65A-486C-B849-6DD12568372F}"/>
                </c:ext>
              </c:extLst>
            </c:dLbl>
            <c:dLbl>
              <c:idx val="6"/>
              <c:layout>
                <c:manualLayout>
                  <c:x val="-7.2675717735623362E-3"/>
                  <c:y val="-8.249531414072275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134FD772-7A4A-4D2F-B316-D1BC961654B2}" type="CATEGORYNAME">
                      <a: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D15FB6F1-AF14-40B2-8870-887C624ED9AA}" type="PERCENTAGE">
                      <a:rPr lang="ru-RU" sz="1200" b="1" baseline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7874924924799498"/>
                      <c:h val="8.09357502690859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A65A-486C-B849-6DD12568372F}"/>
                </c:ext>
              </c:extLst>
            </c:dLbl>
            <c:dLbl>
              <c:idx val="7"/>
              <c:layout>
                <c:manualLayout>
                  <c:x val="4.7086246891531673E-2"/>
                  <c:y val="-0.136967009639311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C800D751-3C9B-417B-A45C-A040BC5A5BD5}" type="CATEGORYNAME">
                      <a: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C7A4903E-C4F1-44D4-AD6F-C53F01A21A06}" type="PERCENTAGE"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7847191999552262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A65A-486C-B849-6DD12568372F}"/>
                </c:ext>
              </c:extLst>
            </c:dLbl>
            <c:dLbl>
              <c:idx val="8"/>
              <c:layout>
                <c:manualLayout>
                  <c:x val="0.11271721688400532"/>
                  <c:y val="-9.0081090153662752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E1E2C23-CD11-4264-868A-C950F29AD34B}" type="CATEGORYNAME">
                      <a:rPr lang="ru-RU" sz="1200" b="1" i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A5AF32A7-6435-47DE-A1CE-0DBE3824E41F}" type="PERCENTAGE">
                      <a:rPr lang="ru-RU" sz="1200" b="1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548452845256123"/>
                      <c:h val="8.472863827555600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A65A-486C-B849-6DD12568372F}"/>
                </c:ext>
              </c:extLst>
            </c:dLbl>
            <c:spPr>
              <a:solidFill>
                <a:srgbClr val="ACCBF9">
                  <a:lumMod val="90000"/>
                </a:srgbClr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'распорядители 5'!$B$4:$B$12</c:f>
              <c:strCache>
                <c:ptCount val="9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ЖКУ</c:v>
                </c:pt>
                <c:pt idx="4">
                  <c:v>Транспорт</c:v>
                </c:pt>
                <c:pt idx="5">
                  <c:v>Тобсбыт</c:v>
                </c:pt>
                <c:pt idx="6">
                  <c:v>Социальная политика</c:v>
                </c:pt>
                <c:pt idx="7">
                  <c:v>Физкультура</c:v>
                </c:pt>
                <c:pt idx="8">
                  <c:v>Прочие </c:v>
                </c:pt>
              </c:strCache>
            </c:strRef>
          </c:cat>
          <c:val>
            <c:numRef>
              <c:f>'распорядители 5'!$C$4:$C$12</c:f>
              <c:numCache>
                <c:formatCode>#,##0.0</c:formatCode>
                <c:ptCount val="9"/>
                <c:pt idx="0">
                  <c:v>15956.3</c:v>
                </c:pt>
                <c:pt idx="1">
                  <c:v>10368.799999999999</c:v>
                </c:pt>
                <c:pt idx="2">
                  <c:v>2863.636</c:v>
                </c:pt>
                <c:pt idx="3">
                  <c:v>9485.2000000000007</c:v>
                </c:pt>
                <c:pt idx="4">
                  <c:v>595.5</c:v>
                </c:pt>
                <c:pt idx="5">
                  <c:v>342.3</c:v>
                </c:pt>
                <c:pt idx="6">
                  <c:v>2815.8</c:v>
                </c:pt>
                <c:pt idx="7">
                  <c:v>1124.3</c:v>
                </c:pt>
                <c:pt idx="8">
                  <c:v>5343.9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65A-486C-B849-6DD125683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i="0" u="none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отдельных расходов по экономической классификации расходов бюджета за </a:t>
            </a:r>
            <a:r>
              <a:rPr lang="en-US" i="0" u="none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i="0" u="none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месяцев 2025 года, % </a:t>
            </a:r>
          </a:p>
        </c:rich>
      </c:tx>
      <c:layout>
        <c:manualLayout>
          <c:xMode val="edge"/>
          <c:yMode val="edge"/>
          <c:x val="0.1016685645548667"/>
          <c:y val="1.0804185322002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9667533847252215E-2"/>
          <c:y val="0.16166909124837997"/>
          <c:w val="0.66256691680345814"/>
          <c:h val="0.7462715659089422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62E-414F-80E1-B76DA9D3925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562E-414F-80E1-B76DA9D392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62E-414F-80E1-B76DA9D392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62E-414F-80E1-B76DA9D39252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62E-414F-80E1-B76DA9D39252}"/>
              </c:ext>
            </c:extLst>
          </c:dPt>
          <c:dPt>
            <c:idx val="5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562E-414F-80E1-B76DA9D3925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562E-414F-80E1-B76DA9D3925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62E-414F-80E1-B76DA9D39252}"/>
              </c:ext>
            </c:extLst>
          </c:dPt>
          <c:dLbls>
            <c:dLbl>
              <c:idx val="0"/>
              <c:layout>
                <c:manualLayout>
                  <c:x val="2.7077395664205368E-2"/>
                  <c:y val="-1.88389034927476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2BB0B9-F728-439E-9ADF-52A29216E807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dirty="0">
                        <a:solidFill>
                          <a:srgbClr val="6666FF"/>
                        </a:solidFill>
                      </a:rPr>
                      <a:t>;</a:t>
                    </a:r>
                    <a:r>
                      <a:rPr lang="ru-RU" dirty="0"/>
                      <a:t> </a:t>
                    </a:r>
                    <a:fld id="{BF3504E7-DBCB-4662-8EBD-F2CEB541F598}" type="VALU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dirty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62E-414F-80E1-B76DA9D39252}"/>
                </c:ext>
              </c:extLst>
            </c:dLbl>
            <c:dLbl>
              <c:idx val="1"/>
              <c:layout>
                <c:manualLayout>
                  <c:x val="6.4469989676679447E-3"/>
                  <c:y val="0.101730078860836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AFA33F3-6127-4412-8543-C278D50CE40B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6666FF"/>
                        </a:solidFill>
                      </a:rPr>
                      <a:t>;</a:t>
                    </a:r>
                    <a:r>
                      <a:rPr lang="ru-RU" baseline="0" dirty="0"/>
                      <a:t> </a:t>
                    </a:r>
                    <a:fld id="{210CCAE7-ACA6-46D6-9B62-D3086DC1DFAB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62E-414F-80E1-B76DA9D39252}"/>
                </c:ext>
              </c:extLst>
            </c:dLbl>
            <c:dLbl>
              <c:idx val="2"/>
              <c:layout>
                <c:manualLayout>
                  <c:x val="0"/>
                  <c:y val="4.14455876840445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70522C4-0FA8-4FF5-B33B-D779DE36351F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6666FF"/>
                        </a:solidFill>
                      </a:rPr>
                      <a:t>; </a:t>
                    </a:r>
                    <a:fld id="{8800EA1B-759C-44F1-BA0B-BAEEAE5BC3E3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>
                      <a:solidFill>
                        <a:srgbClr val="6666FF"/>
                      </a:solidFill>
                    </a:endParaRPr>
                  </a:p>
                  <a:p>
                    <a:pPr>
                      <a:defRPr/>
                    </a:pPr>
                    <a:endParaRPr lang="ru-RU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62E-414F-80E1-B76DA9D39252}"/>
                </c:ext>
              </c:extLst>
            </c:dLbl>
            <c:dLbl>
              <c:idx val="3"/>
              <c:layout>
                <c:manualLayout>
                  <c:x val="-5.1575991741343447E-3"/>
                  <c:y val="-1.883890349274795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C8FE73-7102-441C-9992-F2711EAA8C07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  <a:fld id="{ABC9A699-ADC2-4A7E-A64E-8D0DD4350738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>
                      <a:solidFill>
                        <a:srgbClr val="6666FF"/>
                      </a:solidFill>
                    </a:endParaRPr>
                  </a:p>
                  <a:p>
                    <a:pPr>
                      <a:defRPr/>
                    </a:pPr>
                    <a:r>
                      <a:rPr lang="ru-RU" baseline="0" dirty="0"/>
                      <a:t> 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305608868796364"/>
                      <c:h val="0.11714030191790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62E-414F-80E1-B76DA9D39252}"/>
                </c:ext>
              </c:extLst>
            </c:dLbl>
            <c:dLbl>
              <c:idx val="4"/>
              <c:layout>
                <c:manualLayout>
                  <c:x val="-3.8681993806007728E-3"/>
                  <c:y val="-6.7820052573891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0DFD50B-36C9-4A28-85F2-7F22C6BE8D00}" type="CATEGORYNAME">
                      <a:rPr lang="ru-RU" dirty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6666FF"/>
                        </a:solidFill>
                      </a:rPr>
                      <a:t>; </a:t>
                    </a:r>
                    <a:fld id="{5220D0BD-C7A2-475E-82A2-833AD17726B8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>
                      <a:solidFill>
                        <a:srgbClr val="6666FF"/>
                      </a:solidFill>
                    </a:endParaRPr>
                  </a:p>
                  <a:p>
                    <a:pPr>
                      <a:defRPr/>
                    </a:pPr>
                    <a:endParaRPr lang="ru-RU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62E-414F-80E1-B76DA9D39252}"/>
                </c:ext>
              </c:extLst>
            </c:dLbl>
            <c:dLbl>
              <c:idx val="5"/>
              <c:layout>
                <c:manualLayout>
                  <c:x val="7.7363987612015335E-3"/>
                  <c:y val="-6.59361622246164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BFFD55-C5C5-4969-9048-A528098F775A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6666FF"/>
                        </a:solidFill>
                      </a:rPr>
                      <a:t>; </a:t>
                    </a:r>
                    <a:fld id="{0F9A2E9E-A25A-4782-A87B-45C1E5734F65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>
                      <a:solidFill>
                        <a:srgbClr val="6666FF"/>
                      </a:solidFill>
                    </a:endParaRP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62E-414F-80E1-B76DA9D39252}"/>
                </c:ext>
              </c:extLst>
            </c:dLbl>
            <c:dLbl>
              <c:idx val="6"/>
              <c:layout>
                <c:manualLayout>
                  <c:x val="3.2234994838339727E-2"/>
                  <c:y val="-7.535561397099016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BDCD9B-5498-4A86-8D84-990BD98C307B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; </a:t>
                    </a:r>
                    <a:fld id="{23D450E8-86D2-4A6D-8010-40AEAA1C3307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62E-414F-80E1-B76DA9D39252}"/>
                </c:ext>
              </c:extLst>
            </c:dLbl>
            <c:dLbl>
              <c:idx val="7"/>
              <c:layout>
                <c:manualLayout>
                  <c:x val="0.30043015189332611"/>
                  <c:y val="5.651671047824262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53A831-EE59-4CC2-8F6B-B950E2DCB7A8}" type="CATEGORYNAME">
                      <a:rPr lang="ru-RU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6666FF"/>
                        </a:solidFill>
                      </a:rPr>
                      <a:t>; </a:t>
                    </a:r>
                    <a:fld id="{2AE8544F-169A-46F8-AC6D-287A47C4166A}" type="VALUE">
                      <a:rPr lang="ru-RU" baseline="0" smtClean="0">
                        <a:solidFill>
                          <a:srgbClr val="6666FF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baseline="0" dirty="0">
                      <a:solidFill>
                        <a:srgbClr val="6666FF"/>
                      </a:solidFill>
                    </a:endParaRP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62E-414F-80E1-B76DA9D39252}"/>
                </c:ext>
              </c:extLst>
            </c:dLbl>
            <c:numFmt formatCode="#,##0.0" sourceLinked="0"/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экономическая1!$B$5:$B$12</c:f>
              <c:strCache>
                <c:ptCount val="8"/>
                <c:pt idx="0">
                  <c:v>Заработная плата с начислениями</c:v>
                </c:pt>
                <c:pt idx="1">
                  <c:v>Медикаменты</c:v>
                </c:pt>
                <c:pt idx="2">
                  <c:v>Питание</c:v>
                </c:pt>
                <c:pt idx="3">
                  <c:v>Оплата коммунальных услуг</c:v>
                </c:pt>
                <c:pt idx="4">
                  <c:v>Бюджетные трансферты населению</c:v>
                </c:pt>
                <c:pt idx="5">
                  <c:v>Субсидии</c:v>
                </c:pt>
                <c:pt idx="6">
                  <c:v>Капитальные расходы</c:v>
                </c:pt>
                <c:pt idx="7">
                  <c:v>Прочие расходы</c:v>
                </c:pt>
              </c:strCache>
            </c:strRef>
          </c:cat>
          <c:val>
            <c:numRef>
              <c:f>экономическая1!$D$5:$D$12</c:f>
              <c:numCache>
                <c:formatCode>#,##0.0</c:formatCode>
                <c:ptCount val="8"/>
                <c:pt idx="0">
                  <c:v>74.36055326437365</c:v>
                </c:pt>
                <c:pt idx="1">
                  <c:v>2.0977682105840527</c:v>
                </c:pt>
                <c:pt idx="2">
                  <c:v>1.857409716796117</c:v>
                </c:pt>
                <c:pt idx="3">
                  <c:v>6.4591494051838785</c:v>
                </c:pt>
                <c:pt idx="4">
                  <c:v>4.7054896948559657</c:v>
                </c:pt>
                <c:pt idx="5">
                  <c:v>10.201652755714012</c:v>
                </c:pt>
                <c:pt idx="6">
                  <c:v>0.26493767237766042</c:v>
                </c:pt>
                <c:pt idx="7">
                  <c:v>5.3039280114668338E-2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62E-414F-80E1-B76DA9D3925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3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v>616,4 тыс. рублей исполнено за 1 полугодие 2025 года</c:v>
          </c:tx>
          <c:spPr>
            <a:solidFill>
              <a:srgbClr val="FF0000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1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6'!$C$8:$C$24</c:f>
              <c:numCache>
                <c:formatCode>#,##0.0</c:formatCode>
                <c:ptCount val="7"/>
                <c:pt idx="0">
                  <c:v>43.7</c:v>
                </c:pt>
                <c:pt idx="1">
                  <c:v>312.8</c:v>
                </c:pt>
                <c:pt idx="2">
                  <c:v>119.4</c:v>
                </c:pt>
                <c:pt idx="3">
                  <c:v>12.6</c:v>
                </c:pt>
                <c:pt idx="4">
                  <c:v>42.9</c:v>
                </c:pt>
                <c:pt idx="5">
                  <c:v>85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A3AF-464D-A17F-E2A32C831363}"/>
            </c:ext>
          </c:extLst>
        </c:ser>
        <c:ser>
          <c:idx val="2"/>
          <c:order val="1"/>
          <c:invertIfNegative val="0"/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6'!$D$8:$D$24</c:f>
            </c:numRef>
          </c:val>
          <c:shape val="cylinder"/>
          <c:extLst>
            <c:ext xmlns:c16="http://schemas.microsoft.com/office/drawing/2014/chart" uri="{C3380CC4-5D6E-409C-BE32-E72D297353CC}">
              <c16:uniqueId val="{00000001-A3AF-464D-A17F-E2A32C831363}"/>
            </c:ext>
          </c:extLst>
        </c:ser>
        <c:ser>
          <c:idx val="3"/>
          <c:order val="2"/>
          <c:invertIfNegative val="0"/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6'!$E$8:$E$24</c:f>
            </c:numRef>
          </c:val>
          <c:shape val="cylinder"/>
          <c:extLst>
            <c:ext xmlns:c16="http://schemas.microsoft.com/office/drawing/2014/chart" uri="{C3380CC4-5D6E-409C-BE32-E72D297353CC}">
              <c16:uniqueId val="{00000002-A3AF-464D-A17F-E2A32C831363}"/>
            </c:ext>
          </c:extLst>
        </c:ser>
        <c:ser>
          <c:idx val="4"/>
          <c:order val="3"/>
          <c:tx>
            <c:v>480,6 тыс. рублей исполнено за 1 полугодие 2024 года</c:v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3AF-464D-A17F-E2A32C831363}"/>
                </c:ext>
              </c:extLst>
            </c:dLbl>
            <c:dLbl>
              <c:idx val="1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3AF-464D-A17F-E2A32C831363}"/>
                </c:ext>
              </c:extLst>
            </c:dLbl>
            <c:dLbl>
              <c:idx val="2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3AF-464D-A17F-E2A32C831363}"/>
                </c:ext>
              </c:extLst>
            </c:dLbl>
            <c:dLbl>
              <c:idx val="3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3AF-464D-A17F-E2A32C831363}"/>
                </c:ext>
              </c:extLst>
            </c:dLbl>
            <c:dLbl>
              <c:idx val="4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3AF-464D-A17F-E2A32C831363}"/>
                </c:ext>
              </c:extLst>
            </c:dLbl>
            <c:dLbl>
              <c:idx val="5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A3AF-464D-A17F-E2A32C831363}"/>
                </c:ext>
              </c:extLst>
            </c:dLbl>
            <c:dLbl>
              <c:idx val="6"/>
              <c:tx>
                <c:rich>
                  <a:bodyPr rot="-5400000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lang="ru-RU" sz="1100" b="0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1100" b="0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rPr>
                      <a:t>7,5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AF-464D-A17F-E2A32C83136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6'!$F$8:$F$24</c:f>
              <c:numCache>
                <c:formatCode>#,##0.0</c:formatCode>
                <c:ptCount val="7"/>
                <c:pt idx="0">
                  <c:v>32.700000000000003</c:v>
                </c:pt>
                <c:pt idx="1">
                  <c:v>363.2</c:v>
                </c:pt>
                <c:pt idx="2">
                  <c:v>117.5</c:v>
                </c:pt>
                <c:pt idx="3">
                  <c:v>51.6</c:v>
                </c:pt>
                <c:pt idx="4">
                  <c:v>41.5</c:v>
                </c:pt>
                <c:pt idx="5">
                  <c:v>91.2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A-A3AF-464D-A17F-E2A32C831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29409423"/>
        <c:axId val="1"/>
        <c:axId val="0"/>
      </c:bar3DChart>
      <c:catAx>
        <c:axId val="13294094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29409423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44593464278503E-2"/>
          <c:y val="9.1328651486131784E-2"/>
          <c:w val="0.52861728822358744"/>
          <c:h val="0.79572107540611481"/>
        </c:manualLayout>
      </c:layout>
      <c:pie3DChart>
        <c:varyColors val="1"/>
        <c:ser>
          <c:idx val="0"/>
          <c:order val="0"/>
          <c:tx>
            <c:strRef>
              <c:f>Лист2!$B$2</c:f>
              <c:strCache>
                <c:ptCount val="1"/>
                <c:pt idx="0">
                  <c:v>тыс. рублей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/>
            </a:sp3d>
          </c:spPr>
          <c:explosion val="25"/>
          <c:dPt>
            <c:idx val="0"/>
            <c:bubble3D val="0"/>
            <c:explosion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5D07-4682-BC3B-38A815AF7C7D}"/>
              </c:ext>
            </c:extLst>
          </c:dPt>
          <c:dPt>
            <c:idx val="1"/>
            <c:bubble3D val="0"/>
            <c:explosion val="0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5D07-4682-BC3B-38A815AF7C7D}"/>
              </c:ext>
            </c:extLst>
          </c:dPt>
          <c:dPt>
            <c:idx val="2"/>
            <c:bubble3D val="0"/>
            <c:explosion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5D07-4682-BC3B-38A815AF7C7D}"/>
              </c:ext>
            </c:extLst>
          </c:dPt>
          <c:dPt>
            <c:idx val="3"/>
            <c:bubble3D val="0"/>
            <c:explosion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7-5D07-4682-BC3B-38A815AF7C7D}"/>
              </c:ext>
            </c:extLst>
          </c:dPt>
          <c:dPt>
            <c:idx val="4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9-5D07-4682-BC3B-38A815AF7C7D}"/>
              </c:ext>
            </c:extLst>
          </c:dPt>
          <c:dPt>
            <c:idx val="5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B-5D07-4682-BC3B-38A815AF7C7D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spc="10" baseline="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Лист2!$A$3:$A$6</c:f>
              <c:strCache>
                <c:ptCount val="4"/>
                <c:pt idx="0">
                  <c:v>Отдел образования - 81,6 тыс. рублей</c:v>
                </c:pt>
                <c:pt idx="1">
                  <c:v>РИК - 115,9 тыс. рублей</c:v>
                </c:pt>
                <c:pt idx="2">
                  <c:v>Сектор культуры - 59,9 тыс. рублей</c:v>
                </c:pt>
                <c:pt idx="3">
                  <c:v>Сельские Советы - 7,1 тыс. рублей</c:v>
                </c:pt>
              </c:strCache>
            </c:strRef>
          </c:cat>
          <c:val>
            <c:numRef>
              <c:f>Лист2!$B$3:$B$6</c:f>
              <c:numCache>
                <c:formatCode>#,##0.0</c:formatCode>
                <c:ptCount val="4"/>
                <c:pt idx="0">
                  <c:v>81.599999999999994</c:v>
                </c:pt>
                <c:pt idx="1">
                  <c:v>115.9</c:v>
                </c:pt>
                <c:pt idx="2">
                  <c:v>59.9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D07-4682-BC3B-38A815AF7C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481363383296094"/>
          <c:y val="0.14265485206719733"/>
          <c:w val="0.38422724019001753"/>
          <c:h val="0.81229319087157703"/>
        </c:manualLayout>
      </c:layout>
      <c:overlay val="0"/>
      <c:txPr>
        <a:bodyPr/>
        <a:lstStyle/>
        <a:p>
          <a:pPr rtl="0"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0.62016</cdr:x>
      <cdr:y>0.01368</cdr:y>
    </cdr:from>
    <cdr:to>
      <cdr:x>0.99225</cdr:x>
      <cdr:y>0.36936</cdr:y>
    </cdr:to>
    <cdr:sp macro="" textlink="">
      <cdr:nvSpPr>
        <cdr:cNvPr id="5" name="Выноска 2 4"/>
        <cdr:cNvSpPr/>
      </cdr:nvSpPr>
      <cdr:spPr bwMode="auto">
        <a:xfrm xmlns:a="http://schemas.openxmlformats.org/drawingml/2006/main">
          <a:off x="5760640" y="72008"/>
          <a:ext cx="3456401" cy="1872208"/>
        </a:xfrm>
        <a:prstGeom xmlns:a="http://schemas.openxmlformats.org/drawingml/2006/main" prst="roundRect">
          <a:avLst/>
        </a:prstGeom>
        <a:solidFill xmlns:a="http://schemas.openxmlformats.org/drawingml/2006/main">
          <a:srgbClr val="09DD3B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Безвозмездные поступления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33 144,9тыс.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67,2%</a:t>
          </a:r>
        </a:p>
      </cdr:txBody>
    </cdr:sp>
  </cdr:relSizeAnchor>
  <cdr:relSizeAnchor xmlns:cdr="http://schemas.openxmlformats.org/drawingml/2006/chartDrawing">
    <cdr:from>
      <cdr:x>0.02326</cdr:x>
      <cdr:y>0.09576</cdr:y>
    </cdr:from>
    <cdr:to>
      <cdr:x>0.31784</cdr:x>
      <cdr:y>0.43776</cdr:y>
    </cdr:to>
    <cdr:sp macro="" textlink="">
      <cdr:nvSpPr>
        <cdr:cNvPr id="6" name="Выноска 2 5"/>
        <cdr:cNvSpPr/>
      </cdr:nvSpPr>
      <cdr:spPr bwMode="auto">
        <a:xfrm xmlns:a="http://schemas.openxmlformats.org/drawingml/2006/main">
          <a:off x="216024" y="504056"/>
          <a:ext cx="2736363" cy="1800204"/>
        </a:xfrm>
        <a:prstGeom xmlns:a="http://schemas.openxmlformats.org/drawingml/2006/main" prst="roundRect">
          <a:avLst/>
        </a:prstGeom>
        <a:solidFill xmlns:a="http://schemas.openxmlformats.org/drawingml/2006/main">
          <a:srgbClr val="09DD3B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Неналоговые доходы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1 648,3 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3,3%</a:t>
          </a:r>
        </a:p>
      </cdr:txBody>
    </cdr:sp>
  </cdr:relSizeAnchor>
  <cdr:relSizeAnchor xmlns:cdr="http://schemas.openxmlformats.org/drawingml/2006/chartDrawing">
    <cdr:from>
      <cdr:x>0.5471</cdr:x>
      <cdr:y>0.73606</cdr:y>
    </cdr:from>
    <cdr:to>
      <cdr:x>0.97529</cdr:x>
      <cdr:y>0.99598</cdr:y>
    </cdr:to>
    <cdr:sp macro="" textlink="">
      <cdr:nvSpPr>
        <cdr:cNvPr id="7" name="Выноска 2 6"/>
        <cdr:cNvSpPr/>
      </cdr:nvSpPr>
      <cdr:spPr bwMode="auto">
        <a:xfrm xmlns:a="http://schemas.openxmlformats.org/drawingml/2006/main">
          <a:off x="5082027" y="3874442"/>
          <a:ext cx="3977516" cy="1368152"/>
        </a:xfrm>
        <a:prstGeom xmlns:a="http://schemas.openxmlformats.org/drawingml/2006/main" prst="roundRect">
          <a:avLst/>
        </a:prstGeom>
        <a:solidFill xmlns:a="http://schemas.openxmlformats.org/drawingml/2006/main">
          <a:srgbClr val="09DD3B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Налоговые доходы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14 469,0 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29,3%</a:t>
          </a:r>
        </a:p>
      </cdr:txBody>
    </cdr:sp>
  </cdr:relSizeAnchor>
  <cdr:relSizeAnchor xmlns:cdr="http://schemas.openxmlformats.org/drawingml/2006/chartDrawing">
    <cdr:from>
      <cdr:x>0.35659</cdr:x>
      <cdr:y>0.25992</cdr:y>
    </cdr:from>
    <cdr:to>
      <cdr:x>0.68217</cdr:x>
      <cdr:y>0.65664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12376" y="1368155"/>
          <a:ext cx="3024322" cy="20882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ВСЕГО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доходов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49 262,3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тыс. руб.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0.1039</cdr:x>
      <cdr:y>0.02998</cdr:y>
    </cdr:from>
    <cdr:to>
      <cdr:x>0.95633</cdr:x>
      <cdr:y>0.12932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5325" y="109538"/>
          <a:ext cx="5734050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0.23881</cdr:x>
      <cdr:y>0.12932</cdr:y>
    </cdr:from>
    <cdr:to>
      <cdr:x>0.37628</cdr:x>
      <cdr:y>0.39093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87099" y="866023"/>
          <a:ext cx="1316559" cy="17519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0.29339</cdr:x>
      <cdr:y>0.16628</cdr:y>
    </cdr:from>
    <cdr:to>
      <cdr:x>0.43158</cdr:x>
      <cdr:y>0.42836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81200" y="61436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0.45331</cdr:x>
      <cdr:y>0.41785</cdr:y>
    </cdr:from>
    <cdr:to>
      <cdr:x>0.54669</cdr:x>
      <cdr:y>0.58215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B465F64-CCD9-4A21-A960-86FE31CCD29F}"/>
            </a:ext>
          </a:extLst>
        </cdr:cNvPr>
        <cdr:cNvSpPr txBox="1"/>
      </cdr:nvSpPr>
      <cdr:spPr>
        <a:xfrm xmlns:a="http://schemas.openxmlformats.org/drawingml/2006/main">
          <a:off x="4439344" y="2325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0.67647</cdr:x>
      <cdr:y>0.27547</cdr:y>
    </cdr:from>
    <cdr:to>
      <cdr:x>0.76984</cdr:x>
      <cdr:y>0.43976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6B55246-EEF6-47D7-BA58-BDCA05CBEF77}"/>
            </a:ext>
          </a:extLst>
        </cdr:cNvPr>
        <cdr:cNvSpPr txBox="1"/>
      </cdr:nvSpPr>
      <cdr:spPr>
        <a:xfrm xmlns:a="http://schemas.openxmlformats.org/drawingml/2006/main">
          <a:off x="6624736" y="153315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3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B47B0A5-5325-44C6-92E7-AC71E31C704D}" type="datetime1">
              <a:rPr lang="ru-RU"/>
              <a:pPr>
                <a:defRPr/>
              </a:pPr>
              <a:t>06.11.2025</a:t>
            </a:fld>
            <a:endParaRPr 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3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281C5FE-5AAB-4C4B-B04A-F2A7427603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650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3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6A49A71-4710-4D9E-8F97-46B52C40DBF3}" type="datetime1">
              <a:rPr lang="ru-RU"/>
              <a:pPr>
                <a:defRPr/>
              </a:pPr>
              <a:t>06.11.2025</a:t>
            </a:fld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1363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5711"/>
            <a:ext cx="5487041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3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D1B381B-CCB6-49F7-8FDF-C6403C0FF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0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1B381B-CCB6-49F7-8FDF-C6403C0FF3DA}" type="slidenum">
              <a:rPr lang="ru-RU" smtClean="0"/>
              <a:pPr>
                <a:defRPr/>
              </a:pPr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71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90E2F-0918-4166-B4FB-606C8B8F7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54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225EF-439C-4D27-AEA5-5583F1482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72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B5420-22BA-4D02-A95B-FA954C4BA5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568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90E2F-0918-4166-B4FB-606C8B8F7E5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81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15BC6-B36A-4842-A45E-F174EB374B5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340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9BD9-EA6B-4193-A539-B4763A5E844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30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D86FD-8A0D-4F31-BE61-888CBFB8A9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25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EB615-873F-4C45-B523-033AAA388C9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49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EDFE7-7D5B-4BD1-A43B-6DCEACA6B8A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80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85668-58FE-4EBB-98E3-DC8C3312465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223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CA1FB-DB25-4407-BEC5-F2453C58AF4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82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15BC6-B36A-4842-A45E-F174EB374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56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B69EF-9F1C-43BF-BD1B-48308A54266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880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225EF-439C-4D27-AEA5-5583F14827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97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B5420-22BA-4D02-A95B-FA954C4BA5F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21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9BD9-EA6B-4193-A539-B4763A5E8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11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D86FD-8A0D-4F31-BE61-888CBFB8A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40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EB615-873F-4C45-B523-033AAA388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8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EDFE7-7D5B-4BD1-A43B-6DCEACA6B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463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85668-58FE-4EBB-98E3-DC8C33124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78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CA1FB-DB25-4407-BEC5-F2453C58A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9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B69EF-9F1C-43BF-BD1B-48308A5426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36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D0608AA-FD45-4667-B36E-B172EC57F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D0608AA-FD45-4667-B36E-B172EC57F1F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8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6666FF"/>
            </a:gs>
            <a:gs pos="39999">
              <a:srgbClr val="85C2FF"/>
            </a:gs>
            <a:gs pos="62000">
              <a:srgbClr val="C4D6EB"/>
            </a:gs>
            <a:gs pos="100000">
              <a:srgbClr val="FFEBFA">
                <a:lumMod val="0"/>
                <a:lumOff val="100000"/>
              </a:srgb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456" y="1612684"/>
            <a:ext cx="9849544" cy="2800767"/>
          </a:xfr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Информация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об исполнении бюджета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Чаусского района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за </a:t>
            </a:r>
            <a:r>
              <a:rPr lang="en-US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9</a:t>
            </a:r>
            <a:r>
              <a:rPr lang="ru-RU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 месяцев </a:t>
            </a: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2025 года</a:t>
            </a:r>
            <a:endParaRPr lang="ru-RU" dirty="0">
              <a:solidFill>
                <a:srgbClr val="6600FF"/>
              </a:solidFill>
              <a:effectLst>
                <a:glow rad="127000">
                  <a:srgbClr val="FFFF00"/>
                </a:glow>
              </a:effectLst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072680" y="5085765"/>
            <a:ext cx="68976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ru-RU" sz="2800" dirty="0">
                <a:latin typeface="Times New Roman" pitchFamily="18" charset="0"/>
              </a:rPr>
              <a:t>Финансовый отдел </a:t>
            </a: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Чаусского райисполкома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44" y="4824303"/>
            <a:ext cx="10080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FF0000">
                <a:lumMod val="84000"/>
                <a:lumOff val="16000"/>
              </a:srgbClr>
            </a:gs>
            <a:gs pos="17000">
              <a:srgbClr val="FFFF00"/>
            </a:gs>
            <a:gs pos="37000">
              <a:srgbClr val="FFFF00">
                <a:lumMod val="56000"/>
                <a:lumOff val="44000"/>
                <a:alpha val="87000"/>
              </a:srgbClr>
            </a:gs>
            <a:gs pos="53000">
              <a:srgbClr val="09DD3B"/>
            </a:gs>
            <a:gs pos="74000">
              <a:srgbClr val="00FFFF">
                <a:alpha val="65882"/>
              </a:srgbClr>
            </a:gs>
            <a:gs pos="93000">
              <a:srgbClr val="09DD3B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84D29D-406E-4B55-AB3A-F54DE7DC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16632"/>
            <a:ext cx="8915400" cy="792088"/>
          </a:xfrm>
        </p:spPr>
        <p:txBody>
          <a:bodyPr/>
          <a:lstStyle/>
          <a:p>
            <a:r>
              <a:rPr lang="ru-RU" sz="2400" b="1" i="1" spc="100" dirty="0">
                <a:solidFill>
                  <a:srgbClr val="7030A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основных показателей бюджета по доходам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D0FFF17-5D62-4219-BCCE-205CE1674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358" y="764704"/>
            <a:ext cx="6625018" cy="598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67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320">
              <a:srgbClr val="6AA9FF"/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i="1" dirty="0"/>
              <a:t>Структура доходов бюджета Чаусского района </a:t>
            </a:r>
            <a:br>
              <a:rPr lang="ru-RU" sz="2500" b="1" i="1" dirty="0"/>
            </a:br>
            <a:r>
              <a:rPr lang="ru-RU" sz="2500" b="1" i="1" dirty="0"/>
              <a:t>за 9 месяцев 2025 года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237209"/>
              </p:ext>
            </p:extLst>
          </p:nvPr>
        </p:nvGraphicFramePr>
        <p:xfrm>
          <a:off x="344488" y="1340768"/>
          <a:ext cx="9289031" cy="5263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976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482469"/>
              </p:ext>
            </p:extLst>
          </p:nvPr>
        </p:nvGraphicFramePr>
        <p:xfrm>
          <a:off x="200472" y="1304924"/>
          <a:ext cx="9705528" cy="5436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2521" y="47667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/>
              <a:t>Формирование собственных доходов за 9 месяцев 2025 года, тыс. руб.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59D5B12D-F095-42D1-9FE5-FC9C14BBCE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851998"/>
              </p:ext>
            </p:extLst>
          </p:nvPr>
        </p:nvGraphicFramePr>
        <p:xfrm>
          <a:off x="272480" y="1309687"/>
          <a:ext cx="9073009" cy="543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591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81248">
              <a:srgbClr val="CCECFF"/>
            </a:gs>
            <a:gs pos="44000">
              <a:srgbClr val="66FFFF"/>
            </a:gs>
            <a:gs pos="25000">
              <a:srgbClr val="CCFFFF"/>
            </a:gs>
            <a:gs pos="68000">
              <a:srgbClr val="A9D1D4"/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E227D-9E9A-4552-93F1-41444E7D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04" y="188640"/>
            <a:ext cx="8568952" cy="720080"/>
          </a:xfrm>
        </p:spPr>
        <p:txBody>
          <a:bodyPr/>
          <a:lstStyle/>
          <a:p>
            <a:r>
              <a:rPr lang="ru-RU" sz="2400" b="1" i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основных показателей бюджета по расходам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6BE946C-CC23-444C-8BD1-206584A082C0}"/>
              </a:ext>
            </a:extLst>
          </p:cNvPr>
          <p:cNvSpPr/>
          <p:nvPr/>
        </p:nvSpPr>
        <p:spPr>
          <a:xfrm>
            <a:off x="2476500" y="1166843"/>
            <a:ext cx="4953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-114300" algn="l"/>
              </a:tabLst>
            </a:pPr>
            <a:r>
              <a:rPr lang="ru-RU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основных показателей бюджета по расходам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-114300" algn="l"/>
              </a:tabLst>
            </a:pPr>
            <a:r>
              <a:rPr lang="ru-RU" sz="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 консолидированного бюджета района за 9 месяцев 2025 года профинансированы на 48 895,7 тыс. рублей (70,1 процента от годового плана).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 районного бюджета передано в бюджеты сельсоветов в виде межбюджетных трансфертов 207,6 тыс. рублей.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приоритетном порядке финансировались первоочередные расходы бюджета, которые составили 79,0 процента от всех расходов (38 650,6 тыс. рублей).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финансирование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социальной сферы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направлено 66,4 процента от всех расходов бюджета или 32 480,5 тыс. рублей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(86,0 процента к годовому плану).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отрасли национальной экономики, жилищно-коммунальные услуги и жилищное строительство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9 месяцев 2025 года направлено 10 807,4 тыс. рублей или 22,1 процента от общего объема бюджета (64,3 процента от годового плана).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 государственных и отраслевых программ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направлено 44 210,7 тыс. рублей, что составляет 90,4 процента от объема всех расходов.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5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81248">
              <a:srgbClr val="CCECFF"/>
            </a:gs>
            <a:gs pos="53348">
              <a:srgbClr val="66FFFF"/>
            </a:gs>
            <a:gs pos="32000">
              <a:srgbClr val="CCFFFF"/>
            </a:gs>
            <a:gs pos="43000">
              <a:srgbClr val="7BFFFF"/>
            </a:gs>
            <a:gs pos="68000">
              <a:srgbClr val="A9D1D4"/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E7C73C8-AE95-4169-81A6-5DACE4C64F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5135765"/>
              </p:ext>
            </p:extLst>
          </p:nvPr>
        </p:nvGraphicFramePr>
        <p:xfrm>
          <a:off x="128464" y="116632"/>
          <a:ext cx="9577064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812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CCFFFF"/>
            </a:gs>
            <a:gs pos="31000">
              <a:srgbClr val="99CCFF"/>
            </a:gs>
            <a:gs pos="0">
              <a:srgbClr val="CCECFF"/>
            </a:gs>
            <a:gs pos="98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3F0FCA2-B3A7-42DC-99C1-309BE01895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5713909"/>
              </p:ext>
            </p:extLst>
          </p:nvPr>
        </p:nvGraphicFramePr>
        <p:xfrm>
          <a:off x="56456" y="116631"/>
          <a:ext cx="9849544" cy="6741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18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CCFFFF"/>
            </a:gs>
            <a:gs pos="31000">
              <a:srgbClr val="99CCFF"/>
            </a:gs>
            <a:gs pos="0">
              <a:srgbClr val="CCECFF"/>
            </a:gs>
            <a:gs pos="98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656" y="62068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atin typeface="+mj-lt"/>
              </a:rPr>
              <a:t>Доходы от внебюджетной деятельности </a:t>
            </a:r>
          </a:p>
          <a:p>
            <a:pPr algn="ctr"/>
            <a:r>
              <a:rPr lang="ru-RU" b="1" i="1" dirty="0">
                <a:latin typeface="+mj-lt"/>
              </a:rPr>
              <a:t>за </a:t>
            </a:r>
            <a:r>
              <a:rPr lang="en-US" b="1" i="1" dirty="0">
                <a:latin typeface="+mj-lt"/>
              </a:rPr>
              <a:t>9</a:t>
            </a:r>
            <a:r>
              <a:rPr lang="ru-RU" b="1" i="1" dirty="0">
                <a:latin typeface="+mj-lt"/>
              </a:rPr>
              <a:t> месяцев 2025 года по отраслям бюджета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35B1AF1-B72B-411A-861F-792E24DA1F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724780"/>
              </p:ext>
            </p:extLst>
          </p:nvPr>
        </p:nvGraphicFramePr>
        <p:xfrm>
          <a:off x="56456" y="1254503"/>
          <a:ext cx="9793088" cy="5565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3737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3CCED"/>
            </a:gs>
            <a:gs pos="19000">
              <a:schemeClr val="accent1">
                <a:tint val="44500"/>
                <a:satMod val="160000"/>
              </a:schemeClr>
            </a:gs>
            <a:gs pos="60584">
              <a:srgbClr val="E2ECFA"/>
            </a:gs>
            <a:gs pos="84167">
              <a:schemeClr val="accent1">
                <a:tint val="23500"/>
                <a:satMod val="160000"/>
              </a:schemeClr>
            </a:gs>
            <a:gs pos="43000">
              <a:srgbClr val="6FCBEB">
                <a:alpha val="92941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404664"/>
            <a:ext cx="8517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     Кредиторская задолженность на 1 октября 2025 года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7BC1C4C-567A-47B8-A322-F553F5C2B1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106215"/>
              </p:ext>
            </p:extLst>
          </p:nvPr>
        </p:nvGraphicFramePr>
        <p:xfrm>
          <a:off x="128464" y="980728"/>
          <a:ext cx="964907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8904849"/>
      </p:ext>
    </p:extLst>
  </p:cSld>
  <p:clrMapOvr>
    <a:masterClrMapping/>
  </p:clrMapOvr>
</p:sld>
</file>

<file path=ppt/theme/theme1.xml><?xml version="1.0" encoding="utf-8"?>
<a:theme xmlns:a="http://schemas.openxmlformats.org/drawingml/2006/main" name="Исполнение бюджета за 2011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Исполнение бюджета за 201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Исполнение бюджета за 2011</Template>
  <TotalTime>3359</TotalTime>
  <Words>192</Words>
  <Application>Microsoft Office PowerPoint</Application>
  <PresentationFormat>Лист A4 (210x297 мм)</PresentationFormat>
  <Paragraphs>66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Исполнение бюджета за 2011</vt:lpstr>
      <vt:lpstr>3_Исполнение бюджета за 2011</vt:lpstr>
      <vt:lpstr>Информация  об исполнении бюджета  Чаусского района  за 9 месяцев 2025 года</vt:lpstr>
      <vt:lpstr>Выполнение основных показателей бюджета по доходам</vt:lpstr>
      <vt:lpstr>Структура доходов бюджета Чаусского района  за 9 месяцев 2025 года</vt:lpstr>
      <vt:lpstr>Презентация PowerPoint</vt:lpstr>
      <vt:lpstr>Выполнение основных показателей бюджета по расходам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исполнении бюджета Могилевской области за 2011 год  и задачах на  2012 год</dc:title>
  <dc:creator>Баранова Светлана</dc:creator>
  <cp:lastModifiedBy>Белохонова Екатерина Анатольевна</cp:lastModifiedBy>
  <cp:revision>404</cp:revision>
  <cp:lastPrinted>2024-07-09T13:18:14Z</cp:lastPrinted>
  <dcterms:created xsi:type="dcterms:W3CDTF">2013-10-15T07:30:06Z</dcterms:created>
  <dcterms:modified xsi:type="dcterms:W3CDTF">2025-11-06T09:26:29Z</dcterms:modified>
</cp:coreProperties>
</file>