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4429" r:id="rId1"/>
  </p:sldMasterIdLst>
  <p:notesMasterIdLst>
    <p:notesMasterId r:id="rId12"/>
  </p:notesMasterIdLst>
  <p:handoutMasterIdLst>
    <p:handoutMasterId r:id="rId13"/>
  </p:handoutMasterIdLst>
  <p:sldIdLst>
    <p:sldId id="257" r:id="rId2"/>
    <p:sldId id="412" r:id="rId3"/>
    <p:sldId id="415" r:id="rId4"/>
    <p:sldId id="418" r:id="rId5"/>
    <p:sldId id="419" r:id="rId6"/>
    <p:sldId id="414" r:id="rId7"/>
    <p:sldId id="413" r:id="rId8"/>
    <p:sldId id="416" r:id="rId9"/>
    <p:sldId id="417" r:id="rId10"/>
    <p:sldId id="420" r:id="rId11"/>
  </p:sldIdLst>
  <p:sldSz cx="9906000" cy="6858000" type="A4"/>
  <p:notesSz cx="6858000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елохонова Екатерина Анатольевна" initials="БЕА" lastIdx="0" clrIdx="0">
    <p:extLst>
      <p:ext uri="{19B8F6BF-5375-455C-9EA6-DF929625EA0E}">
        <p15:presenceInfo xmlns:p15="http://schemas.microsoft.com/office/powerpoint/2012/main" userId="S-1-5-21-901292189-1124696768-471799982-1889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CC99FF"/>
    <a:srgbClr val="C4D6EB"/>
    <a:srgbClr val="FF00FF"/>
    <a:srgbClr val="6666FF"/>
    <a:srgbClr val="6FCBEB"/>
    <a:srgbClr val="BC78B9"/>
    <a:srgbClr val="CCFFFF"/>
    <a:srgbClr val="09DD3B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8" autoAdjust="0"/>
    <p:restoredTop sz="86433" autoAdjust="0"/>
  </p:normalViewPr>
  <p:slideViewPr>
    <p:cSldViewPr>
      <p:cViewPr varScale="1">
        <p:scale>
          <a:sx n="114" d="100"/>
          <a:sy n="114" d="100"/>
        </p:scale>
        <p:origin x="258" y="114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02" y="108"/>
      </p:cViewPr>
      <p:guideLst>
        <p:guide orient="horz" pos="3127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../embeddings/oleObject1.bin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2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4.xlsx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cene3d>
              <a:camera prst="orthographicFront"/>
              <a:lightRig rig="soft" dir="t"/>
            </a:scene3d>
            <a:sp3d prstMaterial="metal">
              <a:bevelT/>
            </a:sp3d>
          </c:spPr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F71A-495A-8D9A-250375D906A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F71A-495A-8D9A-250375D906A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sof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F71A-495A-8D9A-250375D906AA}"/>
              </c:ext>
            </c:extLst>
          </c:dPt>
          <c:val>
            <c:numRef>
              <c:f>'Диаграмма Структура'!$A$1:$A$3</c:f>
              <c:numCache>
                <c:formatCode>General</c:formatCode>
                <c:ptCount val="3"/>
                <c:pt idx="0" formatCode="#,##0.00">
                  <c:v>8564.7000000000007</c:v>
                </c:pt>
                <c:pt idx="1">
                  <c:v>2169.1999999999998</c:v>
                </c:pt>
                <c:pt idx="2">
                  <c:v>19594.3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71A-495A-8D9A-250375D90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2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12700" cap="rnd" cmpd="sng" algn="ctr">
      <a:solidFill>
        <a:srgbClr val="54A021">
          <a:lumMod val="60000"/>
          <a:lumOff val="40000"/>
        </a:srgbClr>
      </a:solidFill>
      <a:prstDash val="solid"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544619422572183E-2"/>
          <c:y val="0.16924349300087488"/>
          <c:w val="0.83891076115485563"/>
          <c:h val="0.7360211158501021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6A4C-4214-B5EB-74A694A8EAB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6A4C-4214-B5EB-74A694A8EAB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6A4C-4214-B5EB-74A694A8EAB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6A4C-4214-B5EB-74A694A8EAB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6A4C-4214-B5EB-74A694A8EAB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6A4C-4214-B5EB-74A694A8EAB4}"/>
              </c:ext>
            </c:extLst>
          </c:dPt>
          <c:dLbls>
            <c:dLbl>
              <c:idx val="0"/>
              <c:layout>
                <c:manualLayout>
                  <c:x val="-0.13717610111485626"/>
                  <c:y val="-0.476979498055850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Подоходный налог
2 975,9
51,3 %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A4C-4214-B5EB-74A694A8EAB4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 на добавленную стоимость
1 373,2
23,7 %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A4C-4214-B5EB-74A694A8EAB4}"/>
                </c:ext>
              </c:extLst>
            </c:dLbl>
            <c:dLbl>
              <c:idx val="2"/>
              <c:layout>
                <c:manualLayout>
                  <c:x val="-3.1346822206392609E-3"/>
                  <c:y val="0.10287793095322258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Налоги на собственность
539,8
9,3 %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A4C-4214-B5EB-74A694A8EAB4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Налоги от выручки при применении УСН
229,2
4,0 %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A4C-4214-B5EB-74A694A8EAB4}"/>
                </c:ext>
              </c:extLst>
            </c:dLbl>
            <c:dLbl>
              <c:idx val="4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Неналоговые доходы
599,5
25,7 %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A4C-4214-B5EB-74A694A8EAB4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dirty="0"/>
                      <a:t>Прочие налоги
79,8
0,5 %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1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A4C-4214-B5EB-74A694A8EAB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1"/>
            <c:showVal val="1"/>
            <c:showCatName val="1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'соб доход 2'!$C$5:$C$10</c:f>
              <c:strCache>
                <c:ptCount val="6"/>
                <c:pt idx="0">
                  <c:v>Подоходный налог</c:v>
                </c:pt>
                <c:pt idx="1">
                  <c:v>Налог надобавленную стоимость</c:v>
                </c:pt>
                <c:pt idx="2">
                  <c:v>Налоги на собственность</c:v>
                </c:pt>
                <c:pt idx="3">
                  <c:v>Налоги от выручки при применении УСН</c:v>
                </c:pt>
                <c:pt idx="4">
                  <c:v>Неналоговые доходы</c:v>
                </c:pt>
                <c:pt idx="5">
                  <c:v>Прочие налоги</c:v>
                </c:pt>
              </c:strCache>
            </c:strRef>
          </c:cat>
          <c:val>
            <c:numRef>
              <c:f>'соб доход 2'!$D$5:$D$10</c:f>
              <c:numCache>
                <c:formatCode>#,##0.0</c:formatCode>
                <c:ptCount val="6"/>
                <c:pt idx="0">
                  <c:v>8543.1</c:v>
                </c:pt>
                <c:pt idx="1">
                  <c:v>3652.3</c:v>
                </c:pt>
                <c:pt idx="2">
                  <c:v>1294.5</c:v>
                </c:pt>
                <c:pt idx="3">
                  <c:v>767.3</c:v>
                </c:pt>
                <c:pt idx="4">
                  <c:v>1648.3</c:v>
                </c:pt>
                <c:pt idx="5">
                  <c:v>211.8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A4C-4214-B5EB-74A694A8EAB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Расходы исполнения бюджета района в разрезе отраслей </a:t>
            </a: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за 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квартал 202</a:t>
            </a:r>
            <a:r>
              <a:rPr lang="en-US" sz="1800" dirty="0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 года, тыс. руб.</a:t>
            </a:r>
          </a:p>
        </c:rich>
      </c:tx>
      <c:layout>
        <c:manualLayout>
          <c:xMode val="edge"/>
          <c:yMode val="edge"/>
          <c:x val="0.12738831023787667"/>
          <c:y val="2.1071434117833975E-2"/>
        </c:manualLayout>
      </c:layout>
      <c:overlay val="0"/>
    </c:title>
    <c:autoTitleDeleted val="0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5760796837109998E-2"/>
          <c:y val="0.18129437230988671"/>
          <c:w val="0.8458262365167446"/>
          <c:h val="0.74541374136446015"/>
        </c:manualLayout>
      </c:layout>
      <c:pie3DChart>
        <c:varyColors val="1"/>
        <c:ser>
          <c:idx val="0"/>
          <c:order val="0"/>
          <c:spPr>
            <a:scene3d>
              <a:camera prst="orthographicFront"/>
              <a:lightRig rig="threePt" dir="t"/>
            </a:scene3d>
            <a:sp3d prstMaterial="metal">
              <a:bevelT/>
            </a:sp3d>
          </c:spPr>
          <c:explosion val="25"/>
          <c:dPt>
            <c:idx val="0"/>
            <c:bubble3D val="0"/>
            <c:explosion val="0"/>
            <c:spPr>
              <a:solidFill>
                <a:srgbClr val="0070C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1-A65A-486C-B849-6DD12568372F}"/>
              </c:ext>
            </c:extLst>
          </c:dPt>
          <c:dPt>
            <c:idx val="1"/>
            <c:bubble3D val="0"/>
            <c:explosion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3-A65A-486C-B849-6DD12568372F}"/>
              </c:ext>
            </c:extLst>
          </c:dPt>
          <c:dPt>
            <c:idx val="2"/>
            <c:bubble3D val="0"/>
            <c:explosion val="0"/>
            <c:spPr>
              <a:solidFill>
                <a:srgbClr val="00B05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5-A65A-486C-B849-6DD12568372F}"/>
              </c:ext>
            </c:extLst>
          </c:dPt>
          <c:dPt>
            <c:idx val="3"/>
            <c:bubble3D val="0"/>
            <c:explosion val="0"/>
            <c:spPr>
              <a:solidFill>
                <a:srgbClr val="7030A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7-A65A-486C-B849-6DD12568372F}"/>
              </c:ext>
            </c:extLst>
          </c:dPt>
          <c:dPt>
            <c:idx val="4"/>
            <c:bubble3D val="0"/>
            <c:explosion val="0"/>
            <c:spPr>
              <a:solidFill>
                <a:schemeClr val="tx2">
                  <a:lumMod val="40000"/>
                  <a:lumOff val="60000"/>
                </a:schemeClr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9-A65A-486C-B849-6DD12568372F}"/>
              </c:ext>
            </c:extLst>
          </c:dPt>
          <c:dPt>
            <c:idx val="5"/>
            <c:bubble3D val="0"/>
            <c:explosion val="0"/>
            <c:extLst>
              <c:ext xmlns:c16="http://schemas.microsoft.com/office/drawing/2014/chart" uri="{C3380CC4-5D6E-409C-BE32-E72D297353CC}">
                <c16:uniqueId val="{0000000A-A65A-486C-B849-6DD12568372F}"/>
              </c:ext>
            </c:extLst>
          </c:dPt>
          <c:dPt>
            <c:idx val="6"/>
            <c:bubble3D val="0"/>
            <c:explosion val="0"/>
            <c:spPr>
              <a:solidFill>
                <a:srgbClr val="FFFF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C-A65A-486C-B849-6DD12568372F}"/>
              </c:ext>
            </c:extLst>
          </c:dPt>
          <c:dPt>
            <c:idx val="7"/>
            <c:bubble3D val="0"/>
            <c:explosion val="0"/>
            <c:spPr>
              <a:solidFill>
                <a:srgbClr val="C00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0E-A65A-486C-B849-6DD12568372F}"/>
              </c:ext>
            </c:extLst>
          </c:dPt>
          <c:dPt>
            <c:idx val="8"/>
            <c:bubble3D val="0"/>
            <c:explosion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 prstMaterial="metal">
                <a:bevelT/>
              </a:sp3d>
            </c:spPr>
            <c:extLst>
              <c:ext xmlns:c16="http://schemas.microsoft.com/office/drawing/2014/chart" uri="{C3380CC4-5D6E-409C-BE32-E72D297353CC}">
                <c16:uniqueId val="{00000010-A65A-486C-B849-6DD12568372F}"/>
              </c:ext>
            </c:extLst>
          </c:dPt>
          <c:dLbls>
            <c:dLbl>
              <c:idx val="0"/>
              <c:layout>
                <c:manualLayout>
                  <c:x val="1.9228231115506797E-2"/>
                  <c:y val="-7.7754204132635202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44A2780F-4C28-4E79-A777-08673D608CC0}" type="CATEGORYNAME">
                      <a:rPr lang="ru-RU"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31,7%</a:t>
                    </a: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5965769885217429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65A-486C-B849-6DD12568372F}"/>
                </c:ext>
              </c:extLst>
            </c:dLbl>
            <c:dLbl>
              <c:idx val="1"/>
              <c:layout>
                <c:manualLayout>
                  <c:x val="1.8565188663247943E-2"/>
                  <c:y val="-9.6718644164985254E-2"/>
                </c:manualLayout>
              </c:layout>
              <c:tx>
                <c:rich>
                  <a:bodyPr/>
                  <a:lstStyle/>
                  <a:p>
                    <a:fld id="{D17D8349-1FBE-4A65-992C-D362C0DBD07D}" type="CATEGORYNAME">
                      <a:rPr lang="ru-RU"/>
                      <a:pPr/>
                      <a:t>[ИМЯ КАТЕГОРИИ]</a:t>
                    </a:fld>
                    <a:r>
                      <a:rPr lang="ru-RU" baseline="0" dirty="0"/>
                      <a:t>
20,8%</a:t>
                    </a:r>
                  </a:p>
                </c:rich>
              </c:tx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65A-486C-B849-6DD12568372F}"/>
                </c:ext>
              </c:extLst>
            </c:dLbl>
            <c:dLbl>
              <c:idx val="2"/>
              <c:layout>
                <c:manualLayout>
                  <c:x val="6.6993130671362325E-2"/>
                  <c:y val="-3.7928880064700098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693C8771-34BD-49C1-95BB-732D1E861407}" type="CATEGORYNAME">
                      <a:rPr lang="ru-RU"/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baseline="0" dirty="0"/>
                      <a:t>
4,5%</a:t>
                    </a: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4933188292361835"/>
                      <c:h val="8.852152628202601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65A-486C-B849-6DD12568372F}"/>
                </c:ext>
              </c:extLst>
            </c:dLbl>
            <c:dLbl>
              <c:idx val="3"/>
              <c:layout>
                <c:manualLayout>
                  <c:x val="7.956509427106262E-2"/>
                  <c:y val="4.7411174744024856E-2"/>
                </c:manualLayout>
              </c:layout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200" b="1">
                      <a:latin typeface="Times New Roman" panose="02020603050405020304" pitchFamily="18" charset="0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2855181922142317"/>
                      <c:h val="7.524641825938097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A65A-486C-B849-6DD12568372F}"/>
                </c:ext>
              </c:extLst>
            </c:dLbl>
            <c:dLbl>
              <c:idx val="4"/>
              <c:layout>
                <c:manualLayout>
                  <c:x val="6.8253328995191015E-2"/>
                  <c:y val="6.6999500055549249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97A22A8-23CA-4C3C-92CD-FFA349A21713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05F674DC-536C-4393-A6F1-954CD44CE6E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999979534437695"/>
                      <c:h val="8.662508227879098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A65A-486C-B849-6DD12568372F}"/>
                </c:ext>
              </c:extLst>
            </c:dLbl>
            <c:dLbl>
              <c:idx val="5"/>
              <c:layout>
                <c:manualLayout>
                  <c:x val="-7.890199961073667E-2"/>
                  <c:y val="7.5857760129398807E-3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sz="1200" b="1" baseline="0" dirty="0" err="1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Топсбыт</a:t>
                    </a:r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B5225083-C104-4F0F-884B-05D938179535}" type="PERCENTAGE">
                      <a:rPr lang="en-US" sz="1200" b="1" baseline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652085858463511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A65A-486C-B849-6DD12568372F}"/>
                </c:ext>
              </c:extLst>
            </c:dLbl>
            <c:dLbl>
              <c:idx val="6"/>
              <c:layout>
                <c:manualLayout>
                  <c:x val="-9.2137005662695795E-2"/>
                  <c:y val="-8.0598870137487705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134FD772-7A4A-4D2F-B316-D1BC961654B2}" type="CATEGORYNAME">
                      <a:rPr lang="ru-RU" sz="12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D15FB6F1-AF14-40B2-8870-887C624ED9AA}" type="PERCENTAGE">
                      <a:rPr lang="ru-RU" sz="1200" b="1" baseline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effectLst/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74924924799498"/>
                      <c:h val="8.093575026908599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A65A-486C-B849-6DD12568372F}"/>
                </c:ext>
              </c:extLst>
            </c:dLbl>
            <c:dLbl>
              <c:idx val="7"/>
              <c:layout>
                <c:manualLayout>
                  <c:x val="-1.7684334155018699E-2"/>
                  <c:y val="-0.21282476976871148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C800D751-3C9B-417B-A45C-A040BC5A5BD5}" type="CATEGORYNAME">
                      <a:rPr lang="ru-RU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C7A4903E-C4F1-44D4-AD6F-C53F01A21A06}" type="PERCENTAGE"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showLegendKey val="1"/>
              <c:showVal val="0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7847191999552262"/>
                      <c:h val="7.1453530252910971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A65A-486C-B849-6DD12568372F}"/>
                </c:ext>
              </c:extLst>
            </c:dLbl>
            <c:dLbl>
              <c:idx val="8"/>
              <c:layout>
                <c:manualLayout>
                  <c:x val="-3.8456462231013608E-2"/>
                  <c:y val="-8.0598870137487705E-2"/>
                </c:manualLayout>
              </c:layout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fld id="{0E1E2C23-CD11-4264-868A-C950F29AD34B}" type="CATEGORYNAME">
                      <a:rPr lang="ru-RU" sz="1200" b="1" i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[ИМЯ КАТЕГОРИИ]</a:t>
                    </a:fld>
                    <a:r>
                      <a:rPr lang="ru-RU" sz="12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
</a:t>
                    </a:r>
                    <a:fld id="{A5AF32A7-6435-47DE-A1CE-0DBE3824E41F}" type="PERCENTAGE">
                      <a:rPr lang="ru-RU" sz="1200" b="1" baseline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 sz="12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[ПРОЦЕНТ]</a:t>
                    </a:fld>
                    <a:endParaRPr lang="ru-RU" sz="1200" b="1" baseline="0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pPr>
                <a:solidFill>
                  <a:srgbClr val="ACCBF9">
                    <a:lumMod val="90000"/>
                  </a:srgbClr>
                </a:solidFill>
                <a:ln>
                  <a:solidFill>
                    <a:prstClr val="black">
                      <a:lumMod val="65000"/>
                      <a:lumOff val="35000"/>
                    </a:prstClr>
                  </a:solidFill>
                </a:ln>
                <a:effectLst/>
              </c:spPr>
              <c:dLblPos val="bestFit"/>
              <c:showLegendKey val="1"/>
              <c:showVal val="1"/>
              <c:showCatName val="1"/>
              <c:showSerName val="0"/>
              <c:showPercent val="1"/>
              <c:showBubbleSize val="0"/>
              <c:separator>
</c:separator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</c15:spPr>
                  <c15:layout>
                    <c:manualLayout>
                      <c:w val="0.13548452845256123"/>
                      <c:h val="8.472863827555600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A65A-486C-B849-6DD12568372F}"/>
                </c:ext>
              </c:extLst>
            </c:dLbl>
            <c:spPr>
              <a:solidFill>
                <a:srgbClr val="ACCBF9">
                  <a:lumMod val="90000"/>
                </a:srgbClr>
              </a:solidFill>
              <a:ln>
                <a:solidFill>
                  <a:prstClr val="black">
                    <a:lumMod val="65000"/>
                    <a:lumOff val="35000"/>
                  </a:prstClr>
                </a:solidFill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outEnd"/>
            <c:showLegendKey val="1"/>
            <c:showVal val="0"/>
            <c:showCatName val="1"/>
            <c:showSerName val="0"/>
            <c:showPercent val="1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</c15:spPr>
              </c:ext>
            </c:extLst>
          </c:dLbls>
          <c:cat>
            <c:strRef>
              <c:f>'распорядители 5'!$B$4:$B$12</c:f>
              <c:strCache>
                <c:ptCount val="9"/>
                <c:pt idx="0">
                  <c:v>Образование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ЖКУ</c:v>
                </c:pt>
                <c:pt idx="4">
                  <c:v>Транспорт</c:v>
                </c:pt>
                <c:pt idx="5">
                  <c:v>Тобсбыт</c:v>
                </c:pt>
                <c:pt idx="6">
                  <c:v>Социальная политика</c:v>
                </c:pt>
                <c:pt idx="7">
                  <c:v>Физкультура</c:v>
                </c:pt>
                <c:pt idx="8">
                  <c:v>Прочие </c:v>
                </c:pt>
              </c:strCache>
            </c:strRef>
          </c:cat>
          <c:val>
            <c:numRef>
              <c:f>'распорядители 5'!$C$4:$C$12</c:f>
              <c:numCache>
                <c:formatCode>#,##0.0</c:formatCode>
                <c:ptCount val="9"/>
                <c:pt idx="0">
                  <c:v>5388.8</c:v>
                </c:pt>
                <c:pt idx="1">
                  <c:v>3674.2</c:v>
                </c:pt>
                <c:pt idx="2">
                  <c:v>937.2</c:v>
                </c:pt>
                <c:pt idx="3">
                  <c:v>2811.9</c:v>
                </c:pt>
                <c:pt idx="4">
                  <c:v>278</c:v>
                </c:pt>
                <c:pt idx="5">
                  <c:v>46.4</c:v>
                </c:pt>
                <c:pt idx="6">
                  <c:v>1012.9</c:v>
                </c:pt>
                <c:pt idx="7">
                  <c:v>1755.4</c:v>
                </c:pt>
                <c:pt idx="8">
                  <c:v>6894.8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A65A-486C-B849-6DD1256837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/>
              <a:t>Удельный вес отдельных расходов по экономической классификации расходов бюджета за </a:t>
            </a:r>
            <a:r>
              <a:rPr lang="en-US"/>
              <a:t>I</a:t>
            </a:r>
            <a:r>
              <a:rPr lang="ru-RU"/>
              <a:t> квартал 2026 года, % </a:t>
            </a:r>
          </a:p>
        </c:rich>
      </c:tx>
      <c:layout>
        <c:manualLayout>
          <c:xMode val="edge"/>
          <c:yMode val="edge"/>
          <c:x val="0.1016685645548667"/>
          <c:y val="1.080418532200210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128999075404557"/>
          <c:y val="0.20592125984251969"/>
          <c:w val="0.56715133208197255"/>
          <c:h val="0.64077370634955599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562E-414F-80E1-B76DA9D39252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562E-414F-80E1-B76DA9D39252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562E-414F-80E1-B76DA9D39252}"/>
              </c:ext>
            </c:extLst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562E-414F-80E1-B76DA9D39252}"/>
              </c:ext>
            </c:extLst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562E-414F-80E1-B76DA9D39252}"/>
              </c:ext>
            </c:extLst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8-562E-414F-80E1-B76DA9D39252}"/>
              </c:ext>
            </c:extLst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A-562E-414F-80E1-B76DA9D39252}"/>
              </c:ext>
            </c:extLst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562E-414F-80E1-B76DA9D39252}"/>
              </c:ext>
            </c:extLst>
          </c:dPt>
          <c:dLbls>
            <c:dLbl>
              <c:idx val="0"/>
              <c:layout>
                <c:manualLayout>
                  <c:x val="6.2376354050039204E-2"/>
                  <c:y val="9.2592592592592587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562E-414F-80E1-B76DA9D39252}"/>
                </c:ext>
              </c:extLst>
            </c:dLbl>
            <c:dLbl>
              <c:idx val="1"/>
              <c:layout>
                <c:manualLayout>
                  <c:x val="0.13724838796184738"/>
                  <c:y val="0.15925925925925927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2-562E-414F-80E1-B76DA9D39252}"/>
                </c:ext>
              </c:extLst>
            </c:dLbl>
            <c:dLbl>
              <c:idx val="2"/>
              <c:layout>
                <c:manualLayout>
                  <c:x val="-1.2708184070541429E-2"/>
                  <c:y val="7.0370370370370236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562E-414F-80E1-B76DA9D39252}"/>
                </c:ext>
              </c:extLst>
            </c:dLbl>
            <c:dLbl>
              <c:idx val="3"/>
              <c:layout>
                <c:manualLayout>
                  <c:x val="-7.6249104423248585E-3"/>
                  <c:y val="2.9629629629629631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562E-414F-80E1-B76DA9D39252}"/>
                </c:ext>
              </c:extLst>
            </c:dLbl>
            <c:dLbl>
              <c:idx val="4"/>
              <c:layout>
                <c:manualLayout>
                  <c:x val="-5.4645191503328146E-2"/>
                  <c:y val="-1.8518518518518517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562E-414F-80E1-B76DA9D39252}"/>
                </c:ext>
              </c:extLst>
            </c:dLbl>
            <c:dLbl>
              <c:idx val="5"/>
              <c:layout>
                <c:manualLayout>
                  <c:x val="-8.8957288493790018E-2"/>
                  <c:y val="-3.703703703703707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5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8-562E-414F-80E1-B76DA9D39252}"/>
                </c:ext>
              </c:extLst>
            </c:dLbl>
            <c:dLbl>
              <c:idx val="6"/>
              <c:layout>
                <c:manualLayout>
                  <c:x val="-1.143736566348731E-2"/>
                  <c:y val="-4.4444444444444446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A-562E-414F-80E1-B76DA9D39252}"/>
                </c:ext>
              </c:extLst>
            </c:dLbl>
            <c:dLbl>
              <c:idx val="7"/>
              <c:layout>
                <c:manualLayout>
                  <c:x val="0.19951848990750051"/>
                  <c:y val="-5.0000000000000031E-2"/>
                </c:manualLayout>
              </c:layout>
              <c:spPr>
                <a:solidFill>
                  <a:prstClr val="white"/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>
                          <a:lumMod val="80000"/>
                          <a:lumOff val="2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562E-414F-80E1-B76DA9D39252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90C226"/>
                </a:solidFill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экономическая1!$B$5:$B$12</c:f>
              <c:strCache>
                <c:ptCount val="8"/>
                <c:pt idx="0">
                  <c:v>Заработная плата с начислениями</c:v>
                </c:pt>
                <c:pt idx="1">
                  <c:v>Медикаменты</c:v>
                </c:pt>
                <c:pt idx="2">
                  <c:v>Питание</c:v>
                </c:pt>
                <c:pt idx="3">
                  <c:v>Оплата коммунальных услуг</c:v>
                </c:pt>
                <c:pt idx="4">
                  <c:v>Бюджетные трансферты населению</c:v>
                </c:pt>
                <c:pt idx="5">
                  <c:v>Субсидии</c:v>
                </c:pt>
                <c:pt idx="6">
                  <c:v>Капитальные расходы</c:v>
                </c:pt>
                <c:pt idx="7">
                  <c:v>Прочие расходы</c:v>
                </c:pt>
              </c:strCache>
            </c:strRef>
          </c:cat>
          <c:val>
            <c:numRef>
              <c:f>экономическая1!$D$5:$D$12</c:f>
              <c:numCache>
                <c:formatCode>#,##0.0</c:formatCode>
                <c:ptCount val="8"/>
                <c:pt idx="0">
                  <c:v>60.678957102798158</c:v>
                </c:pt>
                <c:pt idx="1">
                  <c:v>1.3256965574846369</c:v>
                </c:pt>
                <c:pt idx="2">
                  <c:v>1.74333273671022</c:v>
                </c:pt>
                <c:pt idx="3">
                  <c:v>10.714754489588927</c:v>
                </c:pt>
                <c:pt idx="4">
                  <c:v>3.5994272418113473</c:v>
                </c:pt>
                <c:pt idx="5">
                  <c:v>13.550504146530635</c:v>
                </c:pt>
                <c:pt idx="6">
                  <c:v>1.403854185311139</c:v>
                </c:pt>
                <c:pt idx="7">
                  <c:v>6.9834735397649315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62E-414F-80E1-B76DA9D39252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20"/>
      <c:rotY val="3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v>616,4 тыс. рублей исполнено за 1 полугодие 2025 года</c:v>
          </c:tx>
          <c:spPr>
            <a:solidFill>
              <a:srgbClr val="FF0000"/>
            </a:solidFill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1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6'!$B$8:$B$23</c:f>
              <c:strCache>
                <c:ptCount val="6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'внебюджет 6'!$C$8:$C$23</c:f>
              <c:numCache>
                <c:formatCode>#,##0.0</c:formatCode>
                <c:ptCount val="6"/>
                <c:pt idx="0">
                  <c:v>7.8</c:v>
                </c:pt>
                <c:pt idx="1">
                  <c:v>134.19999999999999</c:v>
                </c:pt>
                <c:pt idx="2">
                  <c:v>39.6</c:v>
                </c:pt>
                <c:pt idx="3">
                  <c:v>8.8000000000000007</c:v>
                </c:pt>
                <c:pt idx="4">
                  <c:v>17.399999999999999</c:v>
                </c:pt>
                <c:pt idx="5">
                  <c:v>28.1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A3AF-464D-A17F-E2A32C831363}"/>
            </c:ext>
          </c:extLst>
        </c:ser>
        <c:ser>
          <c:idx val="2"/>
          <c:order val="1"/>
          <c:invertIfNegative val="0"/>
          <c:cat>
            <c:strRef>
              <c:f>'внебюджет 6'!$B$8:$B$23</c:f>
              <c:strCache>
                <c:ptCount val="6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'внебюджет 6'!$D$8:$D$23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1-A3AF-464D-A17F-E2A32C831363}"/>
            </c:ext>
          </c:extLst>
        </c:ser>
        <c:ser>
          <c:idx val="3"/>
          <c:order val="2"/>
          <c:invertIfNegative val="0"/>
          <c:cat>
            <c:strRef>
              <c:f>'внебюджет 6'!$B$8:$B$23</c:f>
              <c:strCache>
                <c:ptCount val="6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'внебюджет 6'!$E$8:$E$23</c:f>
            </c:numRef>
          </c:val>
          <c:shape val="cylinder"/>
          <c:extLst>
            <c:ext xmlns:c16="http://schemas.microsoft.com/office/drawing/2014/chart" uri="{C3380CC4-5D6E-409C-BE32-E72D297353CC}">
              <c16:uniqueId val="{00000002-A3AF-464D-A17F-E2A32C831363}"/>
            </c:ext>
          </c:extLst>
        </c:ser>
        <c:ser>
          <c:idx val="4"/>
          <c:order val="3"/>
          <c:tx>
            <c:v>480,6 тыс. рублей исполнено за 1 полугодие 2024 года</c:v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3AF-464D-A17F-E2A32C831363}"/>
                </c:ext>
              </c:extLst>
            </c:dLbl>
            <c:dLbl>
              <c:idx val="1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4-A3AF-464D-A17F-E2A32C831363}"/>
                </c:ext>
              </c:extLst>
            </c:dLbl>
            <c:dLbl>
              <c:idx val="2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3AF-464D-A17F-E2A32C831363}"/>
                </c:ext>
              </c:extLst>
            </c:dLbl>
            <c:dLbl>
              <c:idx val="3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A3AF-464D-A17F-E2A32C831363}"/>
                </c:ext>
              </c:extLst>
            </c:dLbl>
            <c:dLbl>
              <c:idx val="4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3AF-464D-A17F-E2A32C831363}"/>
                </c:ext>
              </c:extLst>
            </c:dLbl>
            <c:dLbl>
              <c:idx val="5"/>
              <c:spPr/>
              <c:txPr>
                <a:bodyPr rot="-5400000" vert="horz" anchorCtr="0"/>
                <a:lstStyle/>
                <a:p>
                  <a:pPr algn="ctr">
                    <a:defRPr lang="ru-RU" sz="1100" b="0" i="0" u="none" strike="noStrike" kern="1200" baseline="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8-A3AF-464D-A17F-E2A32C831363}"/>
                </c:ext>
              </c:extLst>
            </c:dLbl>
            <c:dLbl>
              <c:idx val="6"/>
              <c:tx>
                <c:rich>
                  <a:bodyPr rot="-5400000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lang="ru-RU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defRPr>
                    </a:pPr>
                    <a:r>
                      <a:rPr lang="en-US" sz="1100" b="0" i="0" u="none" strike="noStrike" kern="1200" baseline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rPr>
                      <a:t>7,5</a:t>
                    </a:r>
                  </a:p>
                </c:rich>
              </c:tx>
              <c:spPr>
                <a:noFill/>
                <a:ln w="25400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A3AF-464D-A17F-E2A32C831363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 anchorCtr="0">
                <a:spAutoFit/>
              </a:bodyPr>
              <a:lstStyle/>
              <a:p>
                <a:pPr algn="ctr">
                  <a:defRPr lang="ru-RU" sz="1100" b="0" i="0" u="none" strike="noStrike" kern="1200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'внебюджет 6'!$B$8:$B$23</c:f>
              <c:strCache>
                <c:ptCount val="6"/>
                <c:pt idx="0">
                  <c:v>Сельское хозяйство</c:v>
                </c:pt>
                <c:pt idx="1">
                  <c:v>Здравоохранение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Физкультура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'внебюджет 6'!$F$8:$F$23</c:f>
              <c:numCache>
                <c:formatCode>#,##0.0</c:formatCode>
                <c:ptCount val="6"/>
                <c:pt idx="0">
                  <c:v>6</c:v>
                </c:pt>
                <c:pt idx="1">
                  <c:v>140.5</c:v>
                </c:pt>
                <c:pt idx="2">
                  <c:v>41.3</c:v>
                </c:pt>
                <c:pt idx="3">
                  <c:v>6.1</c:v>
                </c:pt>
                <c:pt idx="4">
                  <c:v>18.399999999999999</c:v>
                </c:pt>
                <c:pt idx="5">
                  <c:v>30.4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A-A3AF-464D-A17F-E2A32C8313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29409423"/>
        <c:axId val="1"/>
        <c:axId val="0"/>
      </c:bar3DChart>
      <c:catAx>
        <c:axId val="132940942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8575"/>
          </c:spPr>
        </c:majorGridlines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ru-RU"/>
          </a:p>
        </c:txPr>
        <c:crossAx val="1329409423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cene3d>
      <a:camera prst="orthographicFront"/>
      <a:lightRig rig="threePt" dir="t"/>
    </a:scene3d>
    <a:sp3d/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0384615384615387E-2"/>
          <c:y val="5.9480764727380009E-2"/>
          <c:w val="0.95769230769230773"/>
          <c:h val="0.5502171751804076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explosion val="28"/>
          <c:dPt>
            <c:idx val="0"/>
            <c:bubble3D val="0"/>
            <c:explosion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E042-47CD-97A8-49C86C809A04}"/>
              </c:ext>
            </c:extLst>
          </c:dPt>
          <c:dPt>
            <c:idx val="1"/>
            <c:bubble3D val="0"/>
            <c:explosion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E042-47CD-97A8-49C86C809A04}"/>
              </c:ext>
            </c:extLst>
          </c:dPt>
          <c:dPt>
            <c:idx val="2"/>
            <c:bubble3D val="0"/>
            <c:explosion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E042-47CD-97A8-49C86C809A04}"/>
              </c:ext>
            </c:extLst>
          </c:dPt>
          <c:dPt>
            <c:idx val="3"/>
            <c:bubble3D val="0"/>
            <c:explosion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E042-47CD-97A8-49C86C809A04}"/>
              </c:ext>
            </c:extLst>
          </c:dPt>
          <c:dPt>
            <c:idx val="4"/>
            <c:bubble3D val="0"/>
            <c:explosion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E042-47CD-97A8-49C86C809A04}"/>
              </c:ext>
            </c:extLst>
          </c:dPt>
          <c:dLbls>
            <c:dLbl>
              <c:idx val="0"/>
              <c:layout>
                <c:manualLayout>
                  <c:x val="5.2884615384615377E-2"/>
                  <c:y val="2.884615166216292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8AED64-3B61-421E-BCBB-BB627E467698}" type="CATEGORYNAME">
                      <a:rPr lang="ru-RU" smtClean="0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 - </a:t>
                    </a:r>
                    <a:fld id="{949A6A67-7667-4F79-B9DF-4AD480585B63}" type="VALUE">
                      <a:rPr lang="ru-RU" baseline="0" smtClean="0"/>
                      <a:pPr>
                        <a:defRPr/>
                      </a:pPr>
                      <a:t>[ЗНАЧЕНИЕ]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err="1"/>
                      <a:t>тыс.руб</a:t>
                    </a:r>
                    <a:r>
                      <a:rPr lang="ru-RU" baseline="0" dirty="0"/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620184736523317"/>
                      <c:h val="0.2314183652772285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042-47CD-97A8-49C86C809A04}"/>
                </c:ext>
              </c:extLst>
            </c:dLbl>
            <c:dLbl>
              <c:idx val="1"/>
              <c:layout>
                <c:manualLayout>
                  <c:x val="2.5000000000000001E-2"/>
                  <c:y val="0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A7323FF-7DFC-4FCC-99A7-9134C0689027}" type="CATEGORYNAME">
                      <a:rPr lang="ru-RU" smtClean="0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- </a:t>
                    </a:r>
                    <a:fld id="{36E84D1E-8287-46F8-9168-830100B316CF}" type="VALUE">
                      <a:rPr lang="ru-RU" baseline="0" smtClean="0"/>
                      <a:pPr>
                        <a:defRPr/>
                      </a:pPr>
                      <a:t>[ЗНАЧЕНИЕ]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err="1"/>
                      <a:t>тыс.руб</a:t>
                    </a:r>
                    <a:r>
                      <a:rPr lang="ru-RU" baseline="0" dirty="0"/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E042-47CD-97A8-49C86C809A04}"/>
                </c:ext>
              </c:extLst>
            </c:dLbl>
            <c:dLbl>
              <c:idx val="2"/>
              <c:layout>
                <c:manualLayout>
                  <c:x val="-5.7692307692307696E-3"/>
                  <c:y val="3.461538199459549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D186E1-7973-4820-B5C1-861A2C69F425}" type="CATEGORYNAME">
                      <a:rPr lang="ru-RU" smtClean="0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 - </a:t>
                    </a:r>
                    <a:fld id="{B940351C-E536-4826-859C-5D94B883D610}" type="VALUE">
                      <a:rPr lang="ru-RU" baseline="0" smtClean="0"/>
                      <a:pPr>
                        <a:defRPr/>
                      </a:pPr>
                      <a:t>[ЗНАЧЕНИЕ]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err="1"/>
                      <a:t>тыс.руб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042-47CD-97A8-49C86C809A04}"/>
                </c:ext>
              </c:extLst>
            </c:dLbl>
            <c:dLbl>
              <c:idx val="3"/>
              <c:layout>
                <c:manualLayout>
                  <c:x val="-9.6153846153846159E-2"/>
                  <c:y val="6.0576918490542211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C4F81F5-D53C-4D51-A34F-8698172DD435}" type="CATEGORYNAME">
                      <a:rPr lang="ru-RU" smtClean="0"/>
                      <a:pPr>
                        <a:defRPr/>
                      </a:pPr>
                      <a:t>[ИМЯ КАТЕГОРИИ]</a:t>
                    </a:fld>
                    <a:endParaRPr lang="ru-RU" baseline="0" dirty="0"/>
                  </a:p>
                  <a:p>
                    <a:pPr>
                      <a:defRPr/>
                    </a:pPr>
                    <a:r>
                      <a:rPr lang="ru-RU" baseline="0" dirty="0"/>
                      <a:t>-</a:t>
                    </a:r>
                    <a:fld id="{413CF7A0-8DDE-40D7-B975-6724B240B1C7}" type="VALUE">
                      <a:rPr lang="ru-RU" baseline="0" smtClean="0"/>
                      <a:pPr>
                        <a:defRPr/>
                      </a:pPr>
                      <a:t>[ЗНАЧЕНИЕ]</a:t>
                    </a:fld>
                    <a:r>
                      <a:rPr lang="ru-RU" baseline="0" dirty="0"/>
                      <a:t> </a:t>
                    </a:r>
                    <a:r>
                      <a:rPr lang="ru-RU" baseline="0" dirty="0" err="1"/>
                      <a:t>тыс.руб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E042-47CD-97A8-49C86C809A04}"/>
                </c:ext>
              </c:extLst>
            </c:dLbl>
            <c:dLbl>
              <c:idx val="4"/>
              <c:layout>
                <c:manualLayout>
                  <c:x val="-1.538461538461542E-2"/>
                  <c:y val="-2.8846151662162956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1CA8E72-51AC-482A-84EA-0F662D5FDB8D}" type="CATEGORYNAME">
                      <a:rPr lang="ru-RU" smtClean="0"/>
                      <a:pPr>
                        <a:defRPr/>
                      </a:pPr>
                      <a:t>[ИМЯ КАТЕГОРИИ]</a:t>
                    </a:fld>
                    <a:r>
                      <a:rPr lang="ru-RU" baseline="0" dirty="0"/>
                      <a:t>- </a:t>
                    </a:r>
                    <a:fld id="{D8FA5479-2765-4884-A0BF-382B3808D059}" type="VALUE">
                      <a:rPr lang="ru-RU" baseline="0" smtClean="0"/>
                      <a:pPr>
                        <a:defRPr/>
                      </a:pPr>
                      <a:t>[ЗНАЧЕНИЕ]</a:t>
                    </a:fld>
                    <a:r>
                      <a:rPr lang="ru-RU" baseline="0" dirty="0"/>
                      <a:t>,0 </a:t>
                    </a:r>
                    <a:r>
                      <a:rPr lang="ru-RU" baseline="0" dirty="0" err="1"/>
                      <a:t>тыс.руб</a:t>
                    </a:r>
                    <a:r>
                      <a:rPr lang="ru-RU" baseline="0" dirty="0"/>
                      <a:t>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18276801938219"/>
                      <c:h val="9.7759607983070262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042-47CD-97A8-49C86C809A04}"/>
                </c:ext>
              </c:extLst>
            </c:dLbl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Учреждение здравоохранения Чаусская ЦРБ</c:v>
                </c:pt>
                <c:pt idx="1">
                  <c:v>Чаусский райисполком</c:v>
                </c:pt>
                <c:pt idx="2">
                  <c:v>Отдел по образованию</c:v>
                </c:pt>
                <c:pt idx="3">
                  <c:v>Сектор культуры</c:v>
                </c:pt>
                <c:pt idx="4">
                  <c:v>Сельисполкомы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72.5</c:v>
                </c:pt>
                <c:pt idx="1">
                  <c:v>67.5</c:v>
                </c:pt>
                <c:pt idx="2">
                  <c:v>69.099999999999994</c:v>
                </c:pt>
                <c:pt idx="3">
                  <c:v>24.7</c:v>
                </c:pt>
                <c:pt idx="4">
                  <c:v>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42-47CD-97A8-49C86C809A0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A95B-4186-907A-3D6D9540260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A95B-4186-907A-3D6D9540260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2-A95B-4186-907A-3D6D9540260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4-A95B-4186-907A-3D6D9540260E}"/>
              </c:ext>
            </c:extLst>
          </c:dPt>
          <c:dLbls>
            <c:dLbl>
              <c:idx val="0"/>
              <c:layout>
                <c:manualLayout>
                  <c:x val="-0.13487063528888946"/>
                  <c:y val="-0.18307410287745807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62A64BE-45F0-4E1A-BCA3-FF801C7E6896}" type="CATEGORYNAME">
                      <a:rPr lang="ru-RU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- </a:t>
                    </a:r>
                    <a:fld id="{D7B614D1-8126-4FD3-9F15-C96839FE1471}" type="VALUE">
                      <a:rPr lang="ru-RU" baseline="0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</a:t>
                    </a:r>
                    <a:r>
                      <a:rPr lang="ru-RU" baseline="0" dirty="0" err="1">
                        <a:solidFill>
                          <a:srgbClr val="7030A0"/>
                        </a:solidFill>
                      </a:rPr>
                      <a:t>тыс.руб</a:t>
                    </a:r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.</a:t>
                    </a:r>
                  </a:p>
                </c:rich>
              </c:tx>
              <c:spPr>
                <a:solidFill>
                  <a:srgbClr val="918655">
                    <a:lumMod val="20000"/>
                    <a:lumOff val="80000"/>
                  </a:srgbClr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881514799009261"/>
                      <c:h val="0.1774888260278772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A95B-4186-907A-3D6D9540260E}"/>
                </c:ext>
              </c:extLst>
            </c:dLbl>
            <c:dLbl>
              <c:idx val="1"/>
              <c:layout>
                <c:manualLayout>
                  <c:x val="0.34582214176638332"/>
                  <c:y val="5.426747455410947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36D11E1-437F-412C-93EF-6F822CFCDA35}" type="CATEGORYNAME">
                      <a:rPr lang="ru-RU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-  </a:t>
                    </a:r>
                    <a:fld id="{7CC2BD43-3C9F-4B26-8F68-EF58794DF96D}" type="VALUE">
                      <a:rPr lang="ru-RU" baseline="0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</a:t>
                    </a:r>
                    <a:r>
                      <a:rPr lang="ru-RU" baseline="0" dirty="0" err="1">
                        <a:solidFill>
                          <a:srgbClr val="7030A0"/>
                        </a:solidFill>
                      </a:rPr>
                      <a:t>тыс.руб</a:t>
                    </a:r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.</a:t>
                    </a:r>
                  </a:p>
                </c:rich>
              </c:tx>
              <c:spPr>
                <a:solidFill>
                  <a:srgbClr val="918655">
                    <a:lumMod val="20000"/>
                    <a:lumOff val="80000"/>
                  </a:srgbClr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A95B-4186-907A-3D6D9540260E}"/>
                </c:ext>
              </c:extLst>
            </c:dLbl>
            <c:dLbl>
              <c:idx val="2"/>
              <c:layout>
                <c:manualLayout>
                  <c:x val="0"/>
                  <c:y val="0.3830993137514635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85C34A-E21F-4BA8-A3B2-3CE07A336F1D}" type="CATEGORYNAME">
                      <a:rPr lang="ru-RU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; </a:t>
                    </a:r>
                    <a:fld id="{FEC9E6E0-49DF-4064-B1BF-7E6F4CBFBE91}" type="VALUE">
                      <a:rPr lang="ru-RU" baseline="0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</a:t>
                    </a:r>
                    <a:r>
                      <a:rPr lang="ru-RU" baseline="0" dirty="0" err="1">
                        <a:solidFill>
                          <a:srgbClr val="7030A0"/>
                        </a:solidFill>
                      </a:rPr>
                      <a:t>тыс.руб</a:t>
                    </a:r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.</a:t>
                    </a:r>
                  </a:p>
                </c:rich>
              </c:tx>
              <c:spPr>
                <a:solidFill>
                  <a:srgbClr val="918655">
                    <a:lumMod val="20000"/>
                    <a:lumOff val="80000"/>
                  </a:srgbClr>
                </a:solidFill>
                <a:ln>
                  <a:solidFill>
                    <a:srgbClr val="90C226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A95B-4186-907A-3D6D9540260E}"/>
                </c:ext>
              </c:extLst>
            </c:dLbl>
            <c:dLbl>
              <c:idx val="3"/>
              <c:layout>
                <c:manualLayout>
                  <c:x val="-8.4726288582314388E-2"/>
                  <c:y val="1.3566975464264674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B222C0F-FD5E-4CB8-8139-B14197B19D24}" type="CATEGORYNAME">
                      <a:rPr lang="ru-RU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[ИМЯ КАТЕГОРИИ]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– </a:t>
                    </a:r>
                  </a:p>
                  <a:p>
                    <a:pPr>
                      <a:defRPr/>
                    </a:pPr>
                    <a:fld id="{CE126B0D-5FEE-403C-B184-E939F270FC87}" type="VALUE">
                      <a:rPr lang="ru-RU" baseline="0" smtClean="0">
                        <a:solidFill>
                          <a:srgbClr val="7030A0"/>
                        </a:solidFill>
                      </a:rPr>
                      <a:pPr>
                        <a:defRPr/>
                      </a:pPr>
                      <a:t>[ЗНАЧЕНИЕ]</a:t>
                    </a:fld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 </a:t>
                    </a:r>
                    <a:r>
                      <a:rPr lang="ru-RU" baseline="0" dirty="0" err="1">
                        <a:solidFill>
                          <a:srgbClr val="7030A0"/>
                        </a:solidFill>
                      </a:rPr>
                      <a:t>тыс.руб</a:t>
                    </a:r>
                    <a:r>
                      <a:rPr lang="ru-RU" baseline="0" dirty="0">
                        <a:solidFill>
                          <a:srgbClr val="7030A0"/>
                        </a:solidFill>
                      </a:rPr>
                      <a:t>.</a:t>
                    </a:r>
                  </a:p>
                </c:rich>
              </c:tx>
              <c:spPr>
                <a:solidFill>
                  <a:srgbClr val="918655">
                    <a:lumMod val="20000"/>
                    <a:lumOff val="80000"/>
                  </a:srgbClr>
                </a:solidFill>
                <a:ln>
                  <a:solidFill>
                    <a:srgbClr val="E76618"/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862111726148076"/>
                      <c:h val="0.1782712177279447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A95B-4186-907A-3D6D9540260E}"/>
                </c:ext>
              </c:extLst>
            </c:dLbl>
            <c:spPr>
              <a:solidFill>
                <a:srgbClr val="918655">
                  <a:lumMod val="20000"/>
                  <a:lumOff val="80000"/>
                </a:srgbClr>
              </a:solidFill>
              <a:ln>
                <a:solidFill>
                  <a:srgbClr val="90C226"/>
                </a:solidFill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Учреждение здравоохранения Чаусская ЦРБ</c:v>
                </c:pt>
                <c:pt idx="1">
                  <c:v>Чаусский райисполком</c:v>
                </c:pt>
                <c:pt idx="2">
                  <c:v>Отдел по образованию</c:v>
                </c:pt>
                <c:pt idx="3">
                  <c:v>Управление по сельскому хозяйству и продовольствию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3.9</c:v>
                </c:pt>
                <c:pt idx="1">
                  <c:v>3.4</c:v>
                </c:pt>
                <c:pt idx="2">
                  <c:v>1.1000000000000001</c:v>
                </c:pt>
                <c:pt idx="3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5B-4186-907A-3D6D954026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8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 mods="ignoreCSTransforms">
      <cs:styleClr val="0">
        <a:shade val="25000"/>
      </cs:styl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 mods="ignoreCSTransforms">
      <cs:styleClr val="0">
        <a:tint val="25000"/>
      </cs:styl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0.05472</cdr:y>
    </cdr:from>
    <cdr:to>
      <cdr:x>0.31395</cdr:x>
      <cdr:y>0.46512</cdr:y>
    </cdr:to>
    <cdr:sp macro="" textlink="">
      <cdr:nvSpPr>
        <cdr:cNvPr id="5" name="Выноска 2 4"/>
        <cdr:cNvSpPr/>
      </cdr:nvSpPr>
      <cdr:spPr bwMode="auto">
        <a:xfrm xmlns:a="http://schemas.openxmlformats.org/drawingml/2006/main">
          <a:off x="0" y="288033"/>
          <a:ext cx="2916291" cy="2160244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100000">
              <a:schemeClr val="accent4">
                <a:shade val="51000"/>
                <a:satMod val="130000"/>
              </a:schemeClr>
            </a:gs>
            <a:gs pos="0">
              <a:schemeClr val="accent4">
                <a:shade val="93000"/>
                <a:satMod val="130000"/>
              </a:schemeClr>
            </a:gs>
            <a:gs pos="66000">
              <a:srgbClr val="F75800"/>
            </a:gs>
            <a:gs pos="34000">
              <a:srgbClr val="E65200"/>
            </a:gs>
            <a:gs pos="49000">
              <a:srgbClr val="CD4800"/>
            </a:gs>
            <a:gs pos="10000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Безвозмездные поступления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9 889,2 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19,1%</a:t>
          </a:r>
        </a:p>
      </cdr:txBody>
    </cdr:sp>
  </cdr:relSizeAnchor>
  <cdr:relSizeAnchor xmlns:cdr="http://schemas.openxmlformats.org/drawingml/2006/chartDrawing">
    <cdr:from>
      <cdr:x>0.00388</cdr:x>
      <cdr:y>0.66685</cdr:y>
    </cdr:from>
    <cdr:to>
      <cdr:x>0.26356</cdr:x>
      <cdr:y>0.99775</cdr:y>
    </cdr:to>
    <cdr:sp macro="" textlink="">
      <cdr:nvSpPr>
        <cdr:cNvPr id="6" name="Выноска 2 5"/>
        <cdr:cNvSpPr/>
      </cdr:nvSpPr>
      <cdr:spPr bwMode="auto">
        <a:xfrm xmlns:a="http://schemas.openxmlformats.org/drawingml/2006/main">
          <a:off x="36004" y="3510147"/>
          <a:ext cx="2412198" cy="1741776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10000">
              <a:schemeClr val="accent4">
                <a:shade val="51000"/>
                <a:satMod val="130000"/>
              </a:schemeClr>
            </a:gs>
            <a:gs pos="51000">
              <a:srgbClr val="6F8A19"/>
            </a:gs>
            <a:gs pos="31000">
              <a:srgbClr val="63941D"/>
            </a:gs>
            <a:gs pos="63000">
              <a:schemeClr val="accent2"/>
            </a:gs>
            <a:gs pos="9400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100" b="1" dirty="0">
              <a:solidFill>
                <a:schemeClr val="bg1"/>
              </a:solidFill>
            </a:rPr>
            <a:t>Неналоговые доходы</a:t>
          </a:r>
        </a:p>
        <a:p xmlns:a="http://schemas.openxmlformats.org/drawingml/2006/main">
          <a:pPr algn="ctr"/>
          <a:r>
            <a:rPr lang="ru-RU" sz="2100" b="1" dirty="0">
              <a:solidFill>
                <a:schemeClr val="bg1"/>
              </a:solidFill>
            </a:rPr>
            <a:t>599,5 тыс. руб.</a:t>
          </a:r>
        </a:p>
        <a:p xmlns:a="http://schemas.openxmlformats.org/drawingml/2006/main">
          <a:pPr algn="ctr"/>
          <a:r>
            <a:rPr lang="ru-RU" sz="2100" b="1" dirty="0">
              <a:solidFill>
                <a:schemeClr val="bg1"/>
              </a:solidFill>
            </a:rPr>
            <a:t>25,7%</a:t>
          </a:r>
        </a:p>
      </cdr:txBody>
    </cdr:sp>
  </cdr:relSizeAnchor>
  <cdr:relSizeAnchor xmlns:cdr="http://schemas.openxmlformats.org/drawingml/2006/chartDrawing">
    <cdr:from>
      <cdr:x>0.53488</cdr:x>
      <cdr:y>0.71136</cdr:y>
    </cdr:from>
    <cdr:to>
      <cdr:x>0.96307</cdr:x>
      <cdr:y>0.97128</cdr:y>
    </cdr:to>
    <cdr:sp macro="" textlink="">
      <cdr:nvSpPr>
        <cdr:cNvPr id="7" name="Выноска 2 6"/>
        <cdr:cNvSpPr/>
      </cdr:nvSpPr>
      <cdr:spPr bwMode="auto">
        <a:xfrm xmlns:a="http://schemas.openxmlformats.org/drawingml/2006/main">
          <a:off x="4968552" y="3744416"/>
          <a:ext cx="3977470" cy="1368155"/>
        </a:xfrm>
        <a:prstGeom xmlns:a="http://schemas.openxmlformats.org/drawingml/2006/main" prst="roundRect">
          <a:avLst/>
        </a:prstGeom>
        <a:gradFill xmlns:a="http://schemas.openxmlformats.org/drawingml/2006/main">
          <a:gsLst>
            <a:gs pos="60000">
              <a:srgbClr val="FE5B00"/>
            </a:gs>
            <a:gs pos="87000">
              <a:schemeClr val="accent4">
                <a:shade val="93000"/>
                <a:satMod val="130000"/>
              </a:schemeClr>
            </a:gs>
            <a:gs pos="0">
              <a:schemeClr val="accent4">
                <a:shade val="94000"/>
                <a:satMod val="135000"/>
              </a:schemeClr>
            </a:gs>
          </a:gsLst>
        </a:gradFill>
        <a:ln xmlns:a="http://schemas.openxmlformats.org/drawingml/2006/main">
          <a:headEnd type="none" w="med" len="med"/>
          <a:tailEnd type="none" w="med" len="med"/>
        </a:ln>
      </cdr:spPr>
      <cdr:style>
        <a:lnRef xmlns:a="http://schemas.openxmlformats.org/drawingml/2006/main" idx="0">
          <a:schemeClr val="accent4"/>
        </a:lnRef>
        <a:fillRef xmlns:a="http://schemas.openxmlformats.org/drawingml/2006/main" idx="3">
          <a:schemeClr val="accent4"/>
        </a:fillRef>
        <a:effectRef xmlns:a="http://schemas.openxmlformats.org/drawingml/2006/main" idx="3">
          <a:schemeClr val="accent4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 vert="horz" wrap="square" lIns="91440" tIns="45720" rIns="91440" bIns="45720" numCol="1" anchor="t" anchorCtr="0" compatLnSpc="1">
          <a:prstTxWarp prst="textNoShape">
            <a:avLst/>
          </a:prstTxWarp>
        </a:bodyPr>
        <a:lstStyle xmlns:a="http://schemas.openxmlformats.org/drawingml/2006/main"/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Налоговые доходы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5 197,8 тыс. руб.</a:t>
          </a:r>
        </a:p>
        <a:p xmlns:a="http://schemas.openxmlformats.org/drawingml/2006/main">
          <a:pPr algn="ctr"/>
          <a:r>
            <a:rPr lang="ru-RU" sz="2500" b="1" dirty="0">
              <a:solidFill>
                <a:schemeClr val="bg1"/>
              </a:solidFill>
            </a:rPr>
            <a:t>22,9%</a:t>
          </a:r>
        </a:p>
      </cdr:txBody>
    </cdr:sp>
  </cdr:relSizeAnchor>
  <cdr:relSizeAnchor xmlns:cdr="http://schemas.openxmlformats.org/drawingml/2006/chartDrawing">
    <cdr:from>
      <cdr:x>0.35659</cdr:x>
      <cdr:y>0.25992</cdr:y>
    </cdr:from>
    <cdr:to>
      <cdr:x>0.68217</cdr:x>
      <cdr:y>0.65664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12376" y="1368155"/>
          <a:ext cx="3024322" cy="20882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ВСЕГО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доходов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15 686,6</a:t>
          </a:r>
        </a:p>
        <a:p xmlns:a="http://schemas.openxmlformats.org/drawingml/2006/main">
          <a:pPr algn="ctr"/>
          <a:r>
            <a:rPr lang="ru-RU" sz="3000" b="1" dirty="0">
              <a:solidFill>
                <a:schemeClr val="bg1"/>
              </a:solidFill>
            </a:rPr>
            <a:t>тыс. руб.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0.1039</cdr:x>
      <cdr:y>0.02998</cdr:y>
    </cdr:from>
    <cdr:to>
      <cdr:x>0.95633</cdr:x>
      <cdr:y>0.12932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95325" y="109538"/>
          <a:ext cx="5734050" cy="3714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0.23881</cdr:x>
      <cdr:y>0.12932</cdr:y>
    </cdr:from>
    <cdr:to>
      <cdr:x>0.37628</cdr:x>
      <cdr:y>0.39093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87099" y="866023"/>
          <a:ext cx="1316559" cy="17519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0.29339</cdr:x>
      <cdr:y>0.16628</cdr:y>
    </cdr:from>
    <cdr:to>
      <cdr:x>0.43158</cdr:x>
      <cdr:y>0.42836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981200" y="61436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0.45331</cdr:x>
      <cdr:y>0.41785</cdr:y>
    </cdr:from>
    <cdr:to>
      <cdr:x>0.54669</cdr:x>
      <cdr:y>0.58215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2B465F64-CCD9-4A21-A960-86FE31CCD29F}"/>
            </a:ext>
          </a:extLst>
        </cdr:cNvPr>
        <cdr:cNvSpPr txBox="1"/>
      </cdr:nvSpPr>
      <cdr:spPr>
        <a:xfrm xmlns:a="http://schemas.openxmlformats.org/drawingml/2006/main">
          <a:off x="4439344" y="23256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0.67647</cdr:x>
      <cdr:y>0.27547</cdr:y>
    </cdr:from>
    <cdr:to>
      <cdr:x>0.76984</cdr:x>
      <cdr:y>0.43976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B6B55246-EEF6-47D7-BA58-BDCA05CBEF77}"/>
            </a:ext>
          </a:extLst>
        </cdr:cNvPr>
        <cdr:cNvSpPr txBox="1"/>
      </cdr:nvSpPr>
      <cdr:spPr>
        <a:xfrm xmlns:a="http://schemas.openxmlformats.org/drawingml/2006/main">
          <a:off x="6624736" y="1533154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7B47B0A5-5325-44C6-92E7-AC71E31C704D}" type="datetime1">
              <a:rPr lang="ru-RU"/>
              <a:pPr>
                <a:defRPr/>
              </a:pPr>
              <a:t>28.04.2026</a:t>
            </a:fld>
            <a:endParaRPr lang="ru-RU"/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B281C5FE-5AAB-4C4B-B04A-F2A74276034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6505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3" y="0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6A49A71-4710-4D9E-8F97-46B52C40DBF3}" type="datetime1">
              <a:rPr lang="ru-RU"/>
              <a:pPr>
                <a:defRPr/>
              </a:pPr>
              <a:t>28.04.2026</a:t>
            </a:fld>
            <a:endParaRPr lang="ru-RU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41363" y="744538"/>
            <a:ext cx="537686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5711"/>
            <a:ext cx="5487041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3" y="9428244"/>
            <a:ext cx="2972547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49" tIns="45874" rIns="91749" bIns="4587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D1B381B-CCB6-49F7-8FDF-C6403C0FF3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20482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D1B381B-CCB6-49F7-8FDF-C6403C0FF3DA}" type="slidenum">
              <a:rPr lang="ru-RU" smtClean="0"/>
              <a:pPr>
                <a:defRPr/>
              </a:pPr>
              <a:t>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719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D1B381B-CCB6-49F7-8FDF-C6403C0FF3DA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4799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E90E2F-0918-4166-B4FB-606C8B8F7E5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873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211338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509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47755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6346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B225EF-439C-4D27-AEA5-5583F148275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3352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B5420-22BA-4D02-A95B-FA954C4BA5FE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409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615BC6-B36A-4842-A45E-F174EB374B59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493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3E9BD9-EA6B-4193-A539-B4763A5E8443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795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536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2EB615-873F-4C45-B523-033AAA388C9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4451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5EDFE7-7D5B-4BD1-A43B-6DCEACA6B8A5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480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185668-58FE-4EBB-98E3-DC8C3312465D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937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3CA1FB-DB25-4407-BEC5-F2453C58AF42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866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850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D0608AA-FD45-4667-B36E-B172EC57F1F6}" type="slidenum">
              <a:rPr lang="ru-RU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ru-RU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52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0" r:id="rId1"/>
    <p:sldLayoutId id="2147484431" r:id="rId2"/>
    <p:sldLayoutId id="2147484432" r:id="rId3"/>
    <p:sldLayoutId id="2147484433" r:id="rId4"/>
    <p:sldLayoutId id="2147484434" r:id="rId5"/>
    <p:sldLayoutId id="2147484435" r:id="rId6"/>
    <p:sldLayoutId id="2147484436" r:id="rId7"/>
    <p:sldLayoutId id="2147484437" r:id="rId8"/>
    <p:sldLayoutId id="2147484438" r:id="rId9"/>
    <p:sldLayoutId id="2147484439" r:id="rId10"/>
    <p:sldLayoutId id="2147484440" r:id="rId11"/>
    <p:sldLayoutId id="2147484441" r:id="rId12"/>
    <p:sldLayoutId id="2147484442" r:id="rId13"/>
    <p:sldLayoutId id="2147484443" r:id="rId14"/>
    <p:sldLayoutId id="2147484444" r:id="rId15"/>
    <p:sldLayoutId id="214748444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5530">
              <a:srgbClr val="BBD3EE"/>
            </a:gs>
            <a:gs pos="89200">
              <a:srgbClr val="EAE3F5"/>
            </a:gs>
            <a:gs pos="26000">
              <a:srgbClr val="6AA9FF"/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60512" y="997131"/>
            <a:ext cx="7920880" cy="3416320"/>
          </a:xfr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57150" h="38100" prst="artDeco"/>
            </a:sp3d>
          </a:bodyPr>
          <a:lstStyle/>
          <a:p>
            <a:pPr algn="ctr" eaLnBrk="1" hangingPunct="1"/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Информация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об исполнении бюджета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Чаусского района </a:t>
            </a:r>
            <a:b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</a:b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 за </a:t>
            </a:r>
            <a:r>
              <a:rPr lang="en-US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I</a:t>
            </a:r>
            <a:r>
              <a:rPr lang="ru-RU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 квартал </a:t>
            </a:r>
            <a:r>
              <a:rPr lang="be-BY" b="1" dirty="0">
                <a:solidFill>
                  <a:srgbClr val="6600FF"/>
                </a:solidFill>
                <a:effectLst>
                  <a:glow rad="127000">
                    <a:srgbClr val="FFFF00"/>
                  </a:glow>
                </a:effectLst>
                <a:latin typeface="Times New Roman" pitchFamily="18" charset="0"/>
              </a:rPr>
              <a:t>2026 года</a:t>
            </a:r>
            <a:endParaRPr lang="ru-RU" dirty="0">
              <a:solidFill>
                <a:srgbClr val="6600FF"/>
              </a:solidFill>
              <a:effectLst>
                <a:glow rad="127000">
                  <a:srgbClr val="FFFF00"/>
                </a:glow>
              </a:effectLst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072680" y="5085765"/>
            <a:ext cx="6897687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eaLnBrk="1" hangingPunct="1"/>
            <a:r>
              <a:rPr lang="ru-RU" sz="2800" dirty="0">
                <a:latin typeface="Times New Roman" pitchFamily="18" charset="0"/>
              </a:rPr>
              <a:t>Финансовый отдел </a:t>
            </a:r>
          </a:p>
          <a:p>
            <a:pPr eaLnBrk="1" hangingPunct="1"/>
            <a:r>
              <a:rPr lang="ru-RU" sz="2800" dirty="0">
                <a:latin typeface="Times New Roman" pitchFamily="18" charset="0"/>
              </a:rPr>
              <a:t>Чаусского райисполкома</a:t>
            </a: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36" y="5085765"/>
            <a:ext cx="1008063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3CCED"/>
            </a:gs>
            <a:gs pos="19000">
              <a:schemeClr val="accent1">
                <a:tint val="44500"/>
                <a:satMod val="160000"/>
              </a:schemeClr>
            </a:gs>
            <a:gs pos="60584">
              <a:srgbClr val="E2ECFA"/>
            </a:gs>
            <a:gs pos="84167">
              <a:schemeClr val="accent1">
                <a:tint val="23500"/>
                <a:satMod val="160000"/>
              </a:schemeClr>
            </a:gs>
            <a:gs pos="43000">
              <a:srgbClr val="6FCBEB">
                <a:alpha val="92941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F17F8B99-C4FC-412D-9F81-71E8A487224C}"/>
              </a:ext>
            </a:extLst>
          </p:cNvPr>
          <p:cNvSpPr/>
          <p:nvPr/>
        </p:nvSpPr>
        <p:spPr>
          <a:xfrm>
            <a:off x="813524" y="548680"/>
            <a:ext cx="8292655" cy="147732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Дебиторская</a:t>
            </a:r>
            <a:r>
              <a:rPr lang="ru-RU" sz="45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задолженность</a:t>
            </a:r>
          </a:p>
          <a:p>
            <a:pPr algn="ctr"/>
            <a:r>
              <a:rPr lang="ru-RU" sz="4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на 01.04.2026г.</a:t>
            </a:r>
            <a:endParaRPr lang="ru-RU" sz="45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A39FB061-FB3E-410F-9D72-47C5C937A9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68062044"/>
              </p:ext>
            </p:extLst>
          </p:nvPr>
        </p:nvGraphicFramePr>
        <p:xfrm>
          <a:off x="1064568" y="1998684"/>
          <a:ext cx="7344816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0053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320">
              <a:srgbClr val="6AA9FF"/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0399" y="188640"/>
            <a:ext cx="6876690" cy="1741760"/>
          </a:xfrm>
        </p:spPr>
        <p:txBody>
          <a:bodyPr>
            <a:normAutofit/>
          </a:bodyPr>
          <a:lstStyle/>
          <a:p>
            <a:pPr algn="ctr"/>
            <a:r>
              <a:rPr lang="ru-RU" sz="2500" b="1" i="1" dirty="0">
                <a:solidFill>
                  <a:srgbClr val="002060"/>
                </a:solidFill>
              </a:rPr>
              <a:t>Структура доходов бюджета Чаусского района </a:t>
            </a:r>
            <a:br>
              <a:rPr lang="ru-RU" sz="2500" b="1" i="1" dirty="0">
                <a:solidFill>
                  <a:srgbClr val="002060"/>
                </a:solidFill>
              </a:rPr>
            </a:br>
            <a:r>
              <a:rPr lang="ru-RU" sz="2500" b="1" i="1" dirty="0">
                <a:solidFill>
                  <a:srgbClr val="002060"/>
                </a:solidFill>
              </a:rPr>
              <a:t>за </a:t>
            </a:r>
            <a:r>
              <a:rPr lang="en-US" sz="2500" b="1" i="1" dirty="0">
                <a:solidFill>
                  <a:srgbClr val="002060"/>
                </a:solidFill>
              </a:rPr>
              <a:t>I</a:t>
            </a:r>
            <a:r>
              <a:rPr lang="ru-RU" sz="2500" b="1" i="1" dirty="0">
                <a:solidFill>
                  <a:srgbClr val="002060"/>
                </a:solidFill>
              </a:rPr>
              <a:t> квартал 2026 года</a:t>
            </a: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6678386"/>
              </p:ext>
            </p:extLst>
          </p:nvPr>
        </p:nvGraphicFramePr>
        <p:xfrm>
          <a:off x="308484" y="1405607"/>
          <a:ext cx="9289031" cy="52637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976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accent2">
                <a:lumMod val="40000"/>
                <a:lumOff val="60000"/>
              </a:schemeClr>
            </a:gs>
            <a:gs pos="0">
              <a:srgbClr val="CCCC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482469"/>
              </p:ext>
            </p:extLst>
          </p:nvPr>
        </p:nvGraphicFramePr>
        <p:xfrm>
          <a:off x="200472" y="1304924"/>
          <a:ext cx="9705528" cy="54364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32521" y="476672"/>
            <a:ext cx="87129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/>
              <a:t>Формирование собственных доходов за </a:t>
            </a:r>
            <a:r>
              <a:rPr lang="en-US" sz="2000" b="1" i="1" dirty="0"/>
              <a:t>I</a:t>
            </a:r>
            <a:r>
              <a:rPr lang="ru-RU" sz="2000" b="1" i="1" dirty="0"/>
              <a:t> квартал 2026 года, тыс. руб.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59D5B12D-F095-42D1-9FE5-FC9C14BBCEB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00438710"/>
              </p:ext>
            </p:extLst>
          </p:nvPr>
        </p:nvGraphicFramePr>
        <p:xfrm>
          <a:off x="272480" y="1309687"/>
          <a:ext cx="9073009" cy="54316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5910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6000">
              <a:srgbClr val="FF0000">
                <a:lumMod val="84000"/>
                <a:lumOff val="16000"/>
              </a:srgbClr>
            </a:gs>
            <a:gs pos="0">
              <a:srgbClr val="FFFF00"/>
            </a:gs>
            <a:gs pos="49000">
              <a:srgbClr val="FFFF00">
                <a:lumMod val="56000"/>
                <a:lumOff val="44000"/>
                <a:alpha val="87000"/>
              </a:srgbClr>
            </a:gs>
            <a:gs pos="96000">
              <a:srgbClr val="09DD3B">
                <a:alpha val="52000"/>
              </a:srgbClr>
            </a:gs>
            <a:gs pos="66000">
              <a:srgbClr val="CFF866"/>
            </a:gs>
            <a:gs pos="33000">
              <a:srgbClr val="00FFFF">
                <a:alpha val="65882"/>
              </a:srgbClr>
            </a:gs>
            <a:gs pos="80000">
              <a:srgbClr val="09DD3B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3D84D29D-406E-4B55-AB3A-F54DE7DCE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16632"/>
            <a:ext cx="8915400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i="1" spc="100" dirty="0">
                <a:solidFill>
                  <a:srgbClr val="FFC000"/>
                </a:solidFill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reflection blurRad="6350" stA="55000" endA="50" endPos="85000" dist="29997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доходам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9E5D10B-0A01-4B46-AEF9-F329D53D3D56}"/>
              </a:ext>
            </a:extLst>
          </p:cNvPr>
          <p:cNvSpPr/>
          <p:nvPr/>
        </p:nvSpPr>
        <p:spPr>
          <a:xfrm>
            <a:off x="2360712" y="671691"/>
            <a:ext cx="4953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Доходы консолидированного бюджета района за 1 квартал 2026 года составили 15 686 588,61 рублей или 20,4 процента к годовому плану, в том числе:</a:t>
            </a:r>
          </a:p>
          <a:p>
            <a:pPr indent="45720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налоговые доходы – 5 197 843,45 рублей (22,9 процента); </a:t>
            </a:r>
          </a:p>
          <a:p>
            <a:pPr indent="45720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неналоговые доходы – 599 521,30 рублей (25,7 процента); </a:t>
            </a:r>
          </a:p>
          <a:p>
            <a:pPr indent="45720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безвозмездные поступления – 9 889 223,86 рублей (19,1 процента), из них дотация – 9 713 282,89 рублей.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1 квартале 2026 года основная доля доходов консолидированного бюджета района (33,1 процента) сформировалась за счет налоговых поступлений в сумме 5 197 843,45 рублей. По сравнению с прошлым годом налоговые поступления увеличились на 487 199,30 рублей или на 10,3 процента.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Неналоговые доходы сложились в сумме 599 521,30 рублей и по сравнению с 1 кварталом 2025 года снизились на 2 498,45 рублей или на 0,4 процента.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Поступление собственных доходов бюджета за 1 квартал 2026 г. составило 5 797 364,75 рублей, или 23,1 процента от уточненного годового плана. 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разрезе основных доходных источников консолидированного бюджета поступления за отчётный период составили: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подоходному налогу – 2 975 975,12 рублей (увеличение поступлений к 1 кварталу 2025 года – 10,9 процента, доля в собственных доходах бюджета – 51,3 процента);</a:t>
            </a:r>
          </a:p>
          <a:p>
            <a:pPr indent="44958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налогу на добавленную стоимость – 1 373 213,70 рублей (прирост поступлений к аналогичному периоду 2025 года – 10,6 процента, доля в собственных доходах бюджета – 23,7 процента); </a:t>
            </a:r>
          </a:p>
          <a:p>
            <a:pPr indent="449580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налогам на собственность – 539 884,13 рублей (рост поступлений к 1 кварталу 2025 года – 13,5 процента, доля в собственных доходах бюджета – 9,3 процента);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 налогам от выручки при применении особых режимов налогообложения – 229 241,01 рублей (снижение поступлений к 1 кварталу 2025 года – 4,0 процента, доля в собственных доходах бюджета – 4,0 процента);</a:t>
            </a:r>
          </a:p>
          <a:p>
            <a:pPr indent="450215" algn="just">
              <a:spcAft>
                <a:spcPts val="0"/>
              </a:spcAft>
            </a:pPr>
            <a:r>
              <a:rPr lang="ru-RU" sz="11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компенсации расходов государства – 358 168,28 рублей (рост поступлений к 1 кварталу 2025 года – 9,2 процента, доля в собственных доходах бюджета – 6,2 процента).</a:t>
            </a:r>
          </a:p>
        </p:txBody>
      </p:sp>
    </p:spTree>
    <p:extLst>
      <p:ext uri="{BB962C8B-B14F-4D97-AF65-F5344CB8AC3E}">
        <p14:creationId xmlns:p14="http://schemas.microsoft.com/office/powerpoint/2010/main" val="4081678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44000">
              <a:srgbClr val="66FFFF"/>
            </a:gs>
            <a:gs pos="25000">
              <a:srgbClr val="CC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7E227D-9E9A-4552-93F1-41444E7DC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04" y="188640"/>
            <a:ext cx="8568952" cy="720080"/>
          </a:xfrm>
        </p:spPr>
        <p:txBody>
          <a:bodyPr>
            <a:normAutofit/>
          </a:bodyPr>
          <a:lstStyle/>
          <a:p>
            <a:pPr algn="ctr"/>
            <a:r>
              <a:rPr lang="ru-RU" sz="2200" b="1" i="1" dirty="0">
                <a:solidFill>
                  <a:srgbClr val="FF0000"/>
                </a:solidFill>
                <a:effectLst>
                  <a:glow rad="127000">
                    <a:srgbClr val="FFFF00"/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основных показателей бюджета по расходам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16A7FFB3-F51E-40E1-AC58-68ECDAF75C3D}"/>
              </a:ext>
            </a:extLst>
          </p:cNvPr>
          <p:cNvSpPr/>
          <p:nvPr/>
        </p:nvSpPr>
        <p:spPr>
          <a:xfrm>
            <a:off x="2476500" y="908720"/>
            <a:ext cx="4953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Бюджет района по расходам за 1 квартал 2026 года исполнен в сумме </a:t>
            </a:r>
            <a:r>
              <a:rPr lang="ru-RU" sz="105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16 760 532,03 </a:t>
            </a: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рубля или на 21,6 процента годового плана.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Из районного бюджета передано в бюджеты сельсоветов в виде межбюджетных трансфертов 61 900,00 рубля.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  <a:tabLst>
                <a:tab pos="581025" algn="l"/>
              </a:tabLs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первоочередных статей расходов направлено    15 361 569,81 рубля или 91,7 процента от общего объема расходов бюджета. 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Структура расходов бюджета характеризуется следующими данными. На выплату заработной платы с начислениями израсходовано 10 170 365,77 рубля, что составляет 60,6 процент к общему объему расходов бюджета, лекарственные средства и изделия медицинского назначения – 222 241,99 рубля (1,3 процента соответственно), продукты питания – 292 237,98 рубля (1,6 процента соответственно), трансферты населению (текущие и капитальные) – 603 324,27 рубля (3,6 процента), на обслуживание ценных бумаг – 6 265,76 рубля (0,04 процента), на покрытие убытков и субсидии организациям районной коммунальной собственности –  2 271 172,52 рубля 13,6 процента), на оплату коммунальных услуг израсходовано 1 795 961,52 рубля (10,7 процента). 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Общегосударственные расходы</a:t>
            </a: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отчетный период составили        2 019 060,40 рубля или 92,16 процента плановых назначений отчетного периода. 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государственных органов общего назначения направлено 1 178 777,77 рубля или 98,1 процента плановых назначений отчетного периода.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</a:t>
            </a:r>
            <a:r>
              <a:rPr lang="ru-RU" sz="105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социально-культурных учреждений и мероприятий</a:t>
            </a: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использовано 11 413 544,63 рубля или 68,1 процента от общего объёма расходов бюджета района, в том числе: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здравоохранение – 3 674 184,07 рубля (21,9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физическую культуру и спорт – 400 437,92 рубля (2,4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культуру, средства массовой информации – 937 232,93 рубля (5,6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образование – 5 388 788,40 рубля (32,2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социальную политику – 1 012 901,31 рубля (6,0 процента).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финансирование </a:t>
            </a:r>
            <a:r>
              <a:rPr lang="ru-RU" sz="1050" b="1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отраслей национальной экономики, жилищно-коммунальных услуг и жилищного строительства</a:t>
            </a: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 отчетный период использовано 3 289 386,70 рубля или 19,6 процента от общего объёма бюджета, в том числе на: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топливо и энергетику – 46 423,14 рубля (0,3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сельское хозяйство – 153 064,58 рубля (0,9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транспорт – 278 000,00 рубля (1,7 процента);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жилищно-коммунальные услуги и жилищное строительство –            </a:t>
            </a:r>
          </a:p>
          <a:p>
            <a:pPr indent="419100" algn="just">
              <a:spcAft>
                <a:spcPts val="0"/>
              </a:spcAft>
            </a:pPr>
            <a:r>
              <a:rPr lang="ru-RU" sz="1050" spc="-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2 811 898,98 рубля (16,7 процента).</a:t>
            </a:r>
            <a:endParaRPr lang="ru-RU" sz="105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552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81248">
              <a:srgbClr val="CCECFF"/>
            </a:gs>
            <a:gs pos="53348">
              <a:srgbClr val="66FFFF"/>
            </a:gs>
            <a:gs pos="32000">
              <a:srgbClr val="CCFFFF"/>
            </a:gs>
            <a:gs pos="43000">
              <a:srgbClr val="7BFFFF"/>
            </a:gs>
            <a:gs pos="68000">
              <a:srgbClr val="A9D1D4"/>
            </a:gs>
            <a:gs pos="100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AE7C73C8-AE95-4169-81A6-5DACE4C64F5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017686"/>
              </p:ext>
            </p:extLst>
          </p:nvPr>
        </p:nvGraphicFramePr>
        <p:xfrm>
          <a:off x="128464" y="116632"/>
          <a:ext cx="9577064" cy="669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98127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27000">
              <a:srgbClr val="99CCFF"/>
            </a:gs>
            <a:gs pos="0">
              <a:srgbClr val="CCECFF"/>
            </a:gs>
            <a:gs pos="95000">
              <a:srgbClr val="00FF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3F0FCA2-B3A7-42DC-99C1-309BE01895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45175097"/>
              </p:ext>
            </p:extLst>
          </p:nvPr>
        </p:nvGraphicFramePr>
        <p:xfrm>
          <a:off x="-43780" y="-8109"/>
          <a:ext cx="994978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74185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CCFFFF"/>
            </a:gs>
            <a:gs pos="31000">
              <a:srgbClr val="99CCFF"/>
            </a:gs>
            <a:gs pos="0">
              <a:srgbClr val="CCECFF"/>
            </a:gs>
            <a:gs pos="98000">
              <a:schemeClr val="accent1">
                <a:shade val="100000"/>
                <a:satMod val="11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56656" y="620688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latin typeface="+mj-lt"/>
              </a:rPr>
              <a:t>Доходы от внебюджетной деятельности </a:t>
            </a:r>
          </a:p>
          <a:p>
            <a:pPr algn="ctr"/>
            <a:r>
              <a:rPr lang="ru-RU" b="1" i="1" dirty="0">
                <a:latin typeface="+mj-lt"/>
              </a:rPr>
              <a:t>за </a:t>
            </a:r>
            <a:r>
              <a:rPr lang="en-US" b="1" i="1" dirty="0">
                <a:latin typeface="+mj-lt"/>
              </a:rPr>
              <a:t>I</a:t>
            </a:r>
            <a:r>
              <a:rPr lang="ru-RU" b="1" i="1" dirty="0">
                <a:latin typeface="+mj-lt"/>
              </a:rPr>
              <a:t> квартал 2026 года по отраслям бюджета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C35B1AF1-B72B-411A-861F-792E24DA1FE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3951624"/>
              </p:ext>
            </p:extLst>
          </p:nvPr>
        </p:nvGraphicFramePr>
        <p:xfrm>
          <a:off x="56456" y="1254503"/>
          <a:ext cx="9793088" cy="5565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37374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A3CCED"/>
            </a:gs>
            <a:gs pos="19000">
              <a:schemeClr val="accent1">
                <a:tint val="44500"/>
                <a:satMod val="160000"/>
              </a:schemeClr>
            </a:gs>
            <a:gs pos="60584">
              <a:srgbClr val="E2ECFA"/>
            </a:gs>
            <a:gs pos="84167">
              <a:schemeClr val="accent1">
                <a:tint val="23500"/>
                <a:satMod val="160000"/>
              </a:schemeClr>
            </a:gs>
            <a:gs pos="43000">
              <a:srgbClr val="6FCBEB">
                <a:alpha val="92941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BB1286D-4C94-4E7A-B7C0-7950F75B31E2}"/>
              </a:ext>
            </a:extLst>
          </p:cNvPr>
          <p:cNvSpPr/>
          <p:nvPr/>
        </p:nvSpPr>
        <p:spPr>
          <a:xfrm>
            <a:off x="651180" y="548680"/>
            <a:ext cx="8603637" cy="216982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Кредиторская задолженность</a:t>
            </a:r>
          </a:p>
          <a:p>
            <a:pPr algn="ctr"/>
            <a:r>
              <a:rPr lang="ru-RU" sz="4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по средствам бюджета  </a:t>
            </a:r>
          </a:p>
          <a:p>
            <a:pPr algn="ctr"/>
            <a:r>
              <a:rPr lang="ru-RU" sz="4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на 01.04.2026 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1497F9A3-F490-4666-8C4D-EFEF5F57A2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59667039"/>
              </p:ext>
            </p:extLst>
          </p:nvPr>
        </p:nvGraphicFramePr>
        <p:xfrm>
          <a:off x="1650998" y="3212976"/>
          <a:ext cx="6604000" cy="4402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89048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4143</TotalTime>
  <Words>264</Words>
  <Application>Microsoft Office PowerPoint</Application>
  <PresentationFormat>Лист A4 (210x297 мм)</PresentationFormat>
  <Paragraphs>104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Trebuchet MS</vt:lpstr>
      <vt:lpstr>Wingdings 3</vt:lpstr>
      <vt:lpstr>Аспект</vt:lpstr>
      <vt:lpstr>Информация  об исполнении бюджета  Чаусского района   за I квартал 2026 года</vt:lpstr>
      <vt:lpstr>Структура доходов бюджета Чаусского района  за I квартал 2026 года</vt:lpstr>
      <vt:lpstr>Презентация PowerPoint</vt:lpstr>
      <vt:lpstr>Выполнение основных показателей бюджета по доходам</vt:lpstr>
      <vt:lpstr>Выполнение основных показателей бюджета по расходам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 исполнении бюджета Могилевской области за 2011 год  и задачах на  2012 год</dc:title>
  <dc:creator>Баранова Светлана</dc:creator>
  <cp:lastModifiedBy>Белохонова Екатерина Анатольевна</cp:lastModifiedBy>
  <cp:revision>445</cp:revision>
  <cp:lastPrinted>2024-07-09T13:18:14Z</cp:lastPrinted>
  <dcterms:created xsi:type="dcterms:W3CDTF">2013-10-15T07:30:06Z</dcterms:created>
  <dcterms:modified xsi:type="dcterms:W3CDTF">2026-04-28T07:37:20Z</dcterms:modified>
</cp:coreProperties>
</file>