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4429" r:id="rId1"/>
  </p:sldMasterIdLst>
  <p:notesMasterIdLst>
    <p:notesMasterId r:id="rId12"/>
  </p:notesMasterIdLst>
  <p:handoutMasterIdLst>
    <p:handoutMasterId r:id="rId13"/>
  </p:handoutMasterIdLst>
  <p:sldIdLst>
    <p:sldId id="257" r:id="rId2"/>
    <p:sldId id="412" r:id="rId3"/>
    <p:sldId id="415" r:id="rId4"/>
    <p:sldId id="418" r:id="rId5"/>
    <p:sldId id="419" r:id="rId6"/>
    <p:sldId id="414" r:id="rId7"/>
    <p:sldId id="413" r:id="rId8"/>
    <p:sldId id="416" r:id="rId9"/>
    <p:sldId id="417" r:id="rId10"/>
    <p:sldId id="420" r:id="rId11"/>
  </p:sldIdLst>
  <p:sldSz cx="9906000" cy="6858000" type="A4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елохонова Екатерина Анатольевна" initials="БЕА" lastIdx="0" clrIdx="0">
    <p:extLst>
      <p:ext uri="{19B8F6BF-5375-455C-9EA6-DF929625EA0E}">
        <p15:presenceInfo xmlns:p15="http://schemas.microsoft.com/office/powerpoint/2012/main" userId="S-1-5-21-901292189-1124696768-471799982-188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FFFF"/>
    <a:srgbClr val="CC99FF"/>
    <a:srgbClr val="C4D6EB"/>
    <a:srgbClr val="6666FF"/>
    <a:srgbClr val="6FCBEB"/>
    <a:srgbClr val="BC78B9"/>
    <a:srgbClr val="CCFFFF"/>
    <a:srgbClr val="09DD3B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8" autoAdjust="0"/>
    <p:restoredTop sz="86433" autoAdjust="0"/>
  </p:normalViewPr>
  <p:slideViewPr>
    <p:cSldViewPr>
      <p:cViewPr varScale="1">
        <p:scale>
          <a:sx n="114" d="100"/>
          <a:sy n="114" d="100"/>
        </p:scale>
        <p:origin x="1032" y="11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02" y="108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spPr>
            <a:scene3d>
              <a:camera prst="orthographicFront"/>
              <a:lightRig rig="soft" dir="t"/>
            </a:scene3d>
            <a:sp3d prstMaterial="metal"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sof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1-F71A-495A-8D9A-250375D906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sof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3-F71A-495A-8D9A-250375D906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sof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5-F71A-495A-8D9A-250375D906AA}"/>
              </c:ext>
            </c:extLst>
          </c:dPt>
          <c:val>
            <c:numRef>
              <c:f>'Диаграмма Структура'!$A$1:$A$3</c:f>
              <c:numCache>
                <c:formatCode>General</c:formatCode>
                <c:ptCount val="3"/>
                <c:pt idx="0" formatCode="#,##0.00">
                  <c:v>8564.7000000000007</c:v>
                </c:pt>
                <c:pt idx="1">
                  <c:v>2169.1999999999998</c:v>
                </c:pt>
                <c:pt idx="2">
                  <c:v>19594.3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1A-495A-8D9A-250375D906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 cap="rnd" cmpd="sng" algn="ctr">
      <a:solidFill>
        <a:srgbClr val="54A021">
          <a:lumMod val="60000"/>
          <a:lumOff val="40000"/>
        </a:srgbClr>
      </a:solidFill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544619422572183E-2"/>
          <c:y val="0.16924349300087488"/>
          <c:w val="0.83891076115485563"/>
          <c:h val="0.736021115850102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544619422572183E-2"/>
          <c:y val="0.16924349300087488"/>
          <c:w val="0.83891076115485563"/>
          <c:h val="0.736021115850102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A4C-4214-B5EB-74A694A8EA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A4C-4214-B5EB-74A694A8EA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A4C-4214-B5EB-74A694A8EA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A4C-4214-B5EB-74A694A8EA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A4C-4214-B5EB-74A694A8EAB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6A4C-4214-B5EB-74A694A8EAB4}"/>
              </c:ext>
            </c:extLst>
          </c:dPt>
          <c:dLbls>
            <c:dLbl>
              <c:idx val="0"/>
              <c:layout>
                <c:manualLayout>
                  <c:x val="-0.13717610111485626"/>
                  <c:y val="-0.47697949805585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Подоходный налог
6 283,1
53,7 %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4C-4214-B5EB-74A694A8EAB4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Налог на добавленную стоимость
2 713,0
23,2 %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4C-4214-B5EB-74A694A8EAB4}"/>
                </c:ext>
              </c:extLst>
            </c:dLbl>
            <c:dLbl>
              <c:idx val="2"/>
              <c:layout>
                <c:manualLayout>
                  <c:x val="-3.1346822206392609E-3"/>
                  <c:y val="0.1028779309532225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Налоги на собственность
953,3
8,1 %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C-4214-B5EB-74A694A8EAB4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Налоги от выручки при применении УСН
436,2
3,7 %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A4C-4214-B5EB-74A694A8EAB4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Неналоговые доходы
1 173,8
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A4C-4214-B5EB-74A694A8EAB4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dirty="0"/>
                      <a:t>Прочие налоги
1,0
0,01 %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A4C-4214-B5EB-74A694A8EAB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1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'соб доход 2'!$C$5:$C$10</c:f>
              <c:strCache>
                <c:ptCount val="6"/>
                <c:pt idx="0">
                  <c:v>Подоходный налог</c:v>
                </c:pt>
                <c:pt idx="1">
                  <c:v>Налог надобавленную стоимость</c:v>
                </c:pt>
                <c:pt idx="2">
                  <c:v>Налоги на собственность</c:v>
                </c:pt>
                <c:pt idx="3">
                  <c:v>Налоги от выручки при применении УСН</c:v>
                </c:pt>
                <c:pt idx="4">
                  <c:v>Неналоговые доходы</c:v>
                </c:pt>
                <c:pt idx="5">
                  <c:v>Прочие налоги</c:v>
                </c:pt>
              </c:strCache>
            </c:strRef>
          </c:cat>
          <c:val>
            <c:numRef>
              <c:f>'соб доход 2'!$D$5:$D$10</c:f>
              <c:numCache>
                <c:formatCode>#,##0.0</c:formatCode>
                <c:ptCount val="6"/>
                <c:pt idx="0">
                  <c:v>8543.1</c:v>
                </c:pt>
                <c:pt idx="1">
                  <c:v>3652.3</c:v>
                </c:pt>
                <c:pt idx="2">
                  <c:v>1294.5</c:v>
                </c:pt>
                <c:pt idx="3">
                  <c:v>767.3</c:v>
                </c:pt>
                <c:pt idx="4">
                  <c:v>1648.3</c:v>
                </c:pt>
                <c:pt idx="5">
                  <c:v>211.8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A4C-4214-B5EB-74A694A8EAB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Расходы исполнения бюджета района в разрезе отраслей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II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квартал 202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года, тыс. руб.</a:t>
            </a:r>
          </a:p>
        </c:rich>
      </c:tx>
      <c:layout>
        <c:manualLayout>
          <c:xMode val="edge"/>
          <c:yMode val="edge"/>
          <c:x val="0.12738831023787667"/>
          <c:y val="2.1071434117833975E-2"/>
        </c:manualLayout>
      </c:layout>
      <c:overlay val="0"/>
    </c:title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760796837109998E-2"/>
          <c:y val="0.18129437230988671"/>
          <c:w val="0.8458262365167446"/>
          <c:h val="0.74541374136446015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prstMaterial="metal">
              <a:bevelT/>
            </a:sp3d>
          </c:spPr>
          <c:explosion val="25"/>
          <c:dPt>
            <c:idx val="0"/>
            <c:bubble3D val="0"/>
            <c:explosion val="0"/>
            <c:spPr>
              <a:solidFill>
                <a:srgbClr val="0070C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1-A65A-486C-B849-6DD12568372F}"/>
              </c:ext>
            </c:extLst>
          </c:dPt>
          <c:dPt>
            <c:idx val="1"/>
            <c:bubble3D val="0"/>
            <c:explosion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3-A65A-486C-B849-6DD12568372F}"/>
              </c:ext>
            </c:extLst>
          </c:dPt>
          <c:dPt>
            <c:idx val="2"/>
            <c:bubble3D val="0"/>
            <c:explosion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5-A65A-486C-B849-6DD12568372F}"/>
              </c:ext>
            </c:extLst>
          </c:dPt>
          <c:dPt>
            <c:idx val="3"/>
            <c:bubble3D val="0"/>
            <c:explosion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7-A65A-486C-B849-6DD12568372F}"/>
              </c:ext>
            </c:extLst>
          </c:dPt>
          <c:dPt>
            <c:idx val="4"/>
            <c:bubble3D val="0"/>
            <c:explosion val="0"/>
            <c:spPr>
              <a:solidFill>
                <a:schemeClr val="tx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9-A65A-486C-B849-6DD12568372F}"/>
              </c:ext>
            </c:extLst>
          </c:dPt>
          <c:dPt>
            <c:idx val="5"/>
            <c:bubble3D val="0"/>
            <c:explosion val="0"/>
            <c:extLst>
              <c:ext xmlns:c16="http://schemas.microsoft.com/office/drawing/2014/chart" uri="{C3380CC4-5D6E-409C-BE32-E72D297353CC}">
                <c16:uniqueId val="{0000000A-A65A-486C-B849-6DD12568372F}"/>
              </c:ext>
            </c:extLst>
          </c:dPt>
          <c:dPt>
            <c:idx val="6"/>
            <c:bubble3D val="0"/>
            <c:explosion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C-A65A-486C-B849-6DD12568372F}"/>
              </c:ext>
            </c:extLst>
          </c:dPt>
          <c:dPt>
            <c:idx val="7"/>
            <c:bubble3D val="0"/>
            <c:explosion val="0"/>
            <c:spPr>
              <a:solidFill>
                <a:srgbClr val="C0000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0E-A65A-486C-B849-6DD12568372F}"/>
              </c:ext>
            </c:extLst>
          </c:dPt>
          <c:dPt>
            <c:idx val="8"/>
            <c:bubble3D val="0"/>
            <c:explosion val="0"/>
            <c:spPr>
              <a:solidFill>
                <a:srgbClr val="FFC000"/>
              </a:solidFill>
              <a:scene3d>
                <a:camera prst="orthographicFront"/>
                <a:lightRig rig="threePt" dir="t"/>
              </a:scene3d>
              <a:sp3d prstMaterial="metal">
                <a:bevelT/>
              </a:sp3d>
            </c:spPr>
            <c:extLst>
              <c:ext xmlns:c16="http://schemas.microsoft.com/office/drawing/2014/chart" uri="{C3380CC4-5D6E-409C-BE32-E72D297353CC}">
                <c16:uniqueId val="{00000010-A65A-486C-B849-6DD12568372F}"/>
              </c:ext>
            </c:extLst>
          </c:dPt>
          <c:dLbls>
            <c:dLbl>
              <c:idx val="0"/>
              <c:layout>
                <c:manualLayout>
                  <c:x val="1.9228231115506797E-2"/>
                  <c:y val="-7.775420413263520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44A2780F-4C28-4E79-A777-08673D608CC0}" type="CATEGORYNAME">
                      <a:rPr lang="ru-RU"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32,5%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5965769885217429"/>
                      <c:h val="7.145353025291097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65A-486C-B849-6DD12568372F}"/>
                </c:ext>
              </c:extLst>
            </c:dLbl>
            <c:dLbl>
              <c:idx val="1"/>
              <c:layout>
                <c:manualLayout>
                  <c:x val="1.8565188663247943E-2"/>
                  <c:y val="-9.6718644164985254E-2"/>
                </c:manualLayout>
              </c:layout>
              <c:tx>
                <c:rich>
                  <a:bodyPr/>
                  <a:lstStyle/>
                  <a:p>
                    <a:fld id="{D17D8349-1FBE-4A65-992C-D362C0DBD07D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
19,9%</a:t>
                    </a:r>
                  </a:p>
                </c:rich>
              </c:tx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65A-486C-B849-6DD12568372F}"/>
                </c:ext>
              </c:extLst>
            </c:dLbl>
            <c:dLbl>
              <c:idx val="2"/>
              <c:layout>
                <c:manualLayout>
                  <c:x val="6.6993130671362325E-2"/>
                  <c:y val="-3.7928880064700098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693C8771-34BD-49C1-95BB-732D1E861407}" type="CATEGORYNAME">
                      <a:rPr lang="ru-RU"/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4,6%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4933188292361835"/>
                      <c:h val="8.852152628202601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65A-486C-B849-6DD12568372F}"/>
                </c:ext>
              </c:extLst>
            </c:dLbl>
            <c:dLbl>
              <c:idx val="3"/>
              <c:layout>
                <c:manualLayout>
                  <c:x val="7.956509427106262E-2"/>
                  <c:y val="4.741117474402485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B1CDB549-7B92-4C51-BDB2-BB0A9808C349}" type="CATEGORYNAME">
                      <a:rPr lang="ru-RU" dirty="0"/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21,2%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2855181922142317"/>
                      <c:h val="7.524641825938097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65A-486C-B849-6DD12568372F}"/>
                </c:ext>
              </c:extLst>
            </c:dLbl>
            <c:dLbl>
              <c:idx val="4"/>
              <c:layout>
                <c:manualLayout>
                  <c:x val="6.8253328995191015E-2"/>
                  <c:y val="6.699950005554924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097A22A8-23CA-4C3C-92CD-FFA349A21713}" type="CATEGORYNAME">
                      <a: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1,4%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3999979534437695"/>
                      <c:h val="8.662508227879098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65A-486C-B849-6DD12568372F}"/>
                </c:ext>
              </c:extLst>
            </c:dLbl>
            <c:dLbl>
              <c:idx val="5"/>
              <c:layout>
                <c:manualLayout>
                  <c:x val="-7.890199961073667E-2"/>
                  <c:y val="7.5857760129398807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1200" b="1" baseline="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Топсбыт</a:t>
                    </a:r>
                    <a:r>
                      <a:rPr lang="ru-RU" sz="1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0,3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3652085858463511"/>
                      <c:h val="7.145353025291097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A65A-486C-B849-6DD12568372F}"/>
                </c:ext>
              </c:extLst>
            </c:dLbl>
            <c:dLbl>
              <c:idx val="6"/>
              <c:layout>
                <c:manualLayout>
                  <c:x val="-9.2137005662695795E-2"/>
                  <c:y val="-8.059887013748770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134FD772-7A4A-4D2F-B316-D1BC961654B2}" type="CATEGORYNAME">
                      <a:rPr lang="ru-RU" sz="12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200" b="1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5,7%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7874924924799498"/>
                      <c:h val="8.09357502690859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A65A-486C-B849-6DD12568372F}"/>
                </c:ext>
              </c:extLst>
            </c:dLbl>
            <c:dLbl>
              <c:idx val="7"/>
              <c:layout>
                <c:manualLayout>
                  <c:x val="-1.7684334155018699E-2"/>
                  <c:y val="-0.21282476976871148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C800D751-3C9B-417B-A45C-A040BC5A5BD5}" type="CATEGORYNAME">
                      <a: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2,2%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showLegendKey val="1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7847191999552262"/>
                      <c:h val="7.145353025291097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A65A-486C-B849-6DD12568372F}"/>
                </c:ext>
              </c:extLst>
            </c:dLbl>
            <c:dLbl>
              <c:idx val="8"/>
              <c:layout>
                <c:manualLayout>
                  <c:x val="-3.8456462231013608E-2"/>
                  <c:y val="-8.059887013748770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0E1E2C23-CD11-4264-868A-C950F29AD34B}" type="CATEGORYNAME">
                      <a:rPr lang="ru-RU" sz="1200" b="1" i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sz="1200" b="1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12,2%</a:t>
                    </a:r>
                  </a:p>
                </c:rich>
              </c:tx>
              <c:spPr>
                <a:solidFill>
                  <a:srgbClr val="ACCBF9">
                    <a:lumMod val="90000"/>
                  </a:srgbClr>
                </a:solidFill>
                <a:ln>
                  <a:solidFill>
                    <a:prstClr val="black">
                      <a:lumMod val="65000"/>
                      <a:lumOff val="35000"/>
                    </a:prstClr>
                  </a:solidFill>
                </a:ln>
                <a:effectLst/>
              </c:sp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</c15:spPr>
                  <c15:layout>
                    <c:manualLayout>
                      <c:w val="0.13548452845256123"/>
                      <c:h val="8.472863827555600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A65A-486C-B849-6DD12568372F}"/>
                </c:ext>
              </c:extLst>
            </c:dLbl>
            <c:spPr>
              <a:solidFill>
                <a:srgbClr val="ACCBF9">
                  <a:lumMod val="90000"/>
                </a:srgbClr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'распорядители 5'!$B$4:$B$12</c:f>
              <c:strCache>
                <c:ptCount val="9"/>
                <c:pt idx="0">
                  <c:v>Образование</c:v>
                </c:pt>
                <c:pt idx="1">
                  <c:v>Здравоохранение</c:v>
                </c:pt>
                <c:pt idx="2">
                  <c:v>Культура</c:v>
                </c:pt>
                <c:pt idx="3">
                  <c:v>ЖКУ</c:v>
                </c:pt>
                <c:pt idx="4">
                  <c:v>Транспорт</c:v>
                </c:pt>
                <c:pt idx="5">
                  <c:v>Тобсбыт</c:v>
                </c:pt>
                <c:pt idx="6">
                  <c:v>Социальная политика</c:v>
                </c:pt>
                <c:pt idx="7">
                  <c:v>Физкультура</c:v>
                </c:pt>
                <c:pt idx="8">
                  <c:v>Прочие </c:v>
                </c:pt>
              </c:strCache>
            </c:strRef>
          </c:cat>
          <c:val>
            <c:numRef>
              <c:f>'распорядители 5'!$C$4:$C$12</c:f>
              <c:numCache>
                <c:formatCode>#,##0.0</c:formatCode>
                <c:ptCount val="9"/>
                <c:pt idx="0">
                  <c:v>5388.8</c:v>
                </c:pt>
                <c:pt idx="1">
                  <c:v>3674.2</c:v>
                </c:pt>
                <c:pt idx="2">
                  <c:v>937.2</c:v>
                </c:pt>
                <c:pt idx="3">
                  <c:v>2811.9</c:v>
                </c:pt>
                <c:pt idx="4">
                  <c:v>278</c:v>
                </c:pt>
                <c:pt idx="5">
                  <c:v>46.4</c:v>
                </c:pt>
                <c:pt idx="6">
                  <c:v>1012.9</c:v>
                </c:pt>
                <c:pt idx="7">
                  <c:v>1755.4</c:v>
                </c:pt>
                <c:pt idx="8">
                  <c:v>6894.8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65A-486C-B849-6DD125683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Удельный вес отдельных расходов по экономической классификации расходов бюджета за </a:t>
            </a:r>
            <a:r>
              <a:rPr lang="en-US" dirty="0"/>
              <a:t>II</a:t>
            </a:r>
            <a:r>
              <a:rPr lang="ru-RU" dirty="0"/>
              <a:t> квартал 2026 года, % </a:t>
            </a:r>
          </a:p>
        </c:rich>
      </c:tx>
      <c:layout>
        <c:manualLayout>
          <c:xMode val="edge"/>
          <c:yMode val="edge"/>
          <c:x val="0.1016685645548667"/>
          <c:y val="1.08041853220021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128999075404557"/>
          <c:y val="0.20592125984251969"/>
          <c:w val="0.56715133208197255"/>
          <c:h val="0.6407737063495559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62E-414F-80E1-B76DA9D3925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562E-414F-80E1-B76DA9D3925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62E-414F-80E1-B76DA9D39252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62E-414F-80E1-B76DA9D39252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62E-414F-80E1-B76DA9D39252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8-562E-414F-80E1-B76DA9D39252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562E-414F-80E1-B76DA9D39252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562E-414F-80E1-B76DA9D39252}"/>
              </c:ext>
            </c:extLst>
          </c:dPt>
          <c:dLbls>
            <c:dLbl>
              <c:idx val="0"/>
              <c:layout>
                <c:manualLayout>
                  <c:x val="6.2376354050039204E-2"/>
                  <c:y val="9.259259259259258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6B99DFA-A2C2-4C89-9E88-96F48988FC6F}" type="CATEGORYNAME">
                      <a:rPr lang="ru-RU"/>
                      <a:pPr>
                        <a:defRPr/>
                      </a:pPr>
                      <a:t>[ИМЯ КАТЕГОРИИ]</a:t>
                    </a:fld>
                    <a:r>
                      <a:rPr lang="ru-RU" baseline="0" dirty="0"/>
                      <a:t>
60,4%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62E-414F-80E1-B76DA9D39252}"/>
                </c:ext>
              </c:extLst>
            </c:dLbl>
            <c:dLbl>
              <c:idx val="1"/>
              <c:layout>
                <c:manualLayout>
                  <c:x val="0.13724838796184738"/>
                  <c:y val="0.1592592592592592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1BDBFFE-4B69-49AB-849B-E5B5ECBDC51D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1,3%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62E-414F-80E1-B76DA9D39252}"/>
                </c:ext>
              </c:extLst>
            </c:dLbl>
            <c:dLbl>
              <c:idx val="2"/>
              <c:layout>
                <c:manualLayout>
                  <c:x val="-1.2708184070541429E-2"/>
                  <c:y val="7.037037037037023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0CD828-0253-411F-8CD8-52C5ED58A8C2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1,4%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62E-414F-80E1-B76DA9D39252}"/>
                </c:ext>
              </c:extLst>
            </c:dLbl>
            <c:dLbl>
              <c:idx val="3"/>
              <c:layout>
                <c:manualLayout>
                  <c:x val="-7.6249104423248585E-3"/>
                  <c:y val="2.962962962962963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DFBE2C-377D-4832-B7F9-89C4CBC9C4CC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7,1%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62E-414F-80E1-B76DA9D39252}"/>
                </c:ext>
              </c:extLst>
            </c:dLbl>
            <c:dLbl>
              <c:idx val="4"/>
              <c:layout>
                <c:manualLayout>
                  <c:x val="-5.4645191503328146E-2"/>
                  <c:y val="-1.851851851851851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1741256-78A4-4D9E-8E92-53B129EDBDF5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3,3%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62E-414F-80E1-B76DA9D39252}"/>
                </c:ext>
              </c:extLst>
            </c:dLbl>
            <c:dLbl>
              <c:idx val="5"/>
              <c:layout>
                <c:manualLayout>
                  <c:x val="-8.8957288493790018E-2"/>
                  <c:y val="-3.703703703703707E-2"/>
                </c:manualLayout>
              </c:layout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8-562E-414F-80E1-B76DA9D39252}"/>
                </c:ext>
              </c:extLst>
            </c:dLbl>
            <c:dLbl>
              <c:idx val="6"/>
              <c:layout>
                <c:manualLayout>
                  <c:x val="-1.143736566348731E-2"/>
                  <c:y val="-4.4444444444444446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3CC721D-0008-4039-A67D-62AAC104B5A1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0,2%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62E-414F-80E1-B76DA9D39252}"/>
                </c:ext>
              </c:extLst>
            </c:dLbl>
            <c:dLbl>
              <c:idx val="7"/>
              <c:layout>
                <c:manualLayout>
                  <c:x val="0.19951848990750051"/>
                  <c:y val="-5.000000000000003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B74D1C-BCA2-4E60-8B55-A18DEFF27770}" type="CATEGORYNAME">
                      <a:rPr lang="ru-RU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13,3%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62E-414F-80E1-B76DA9D39252}"/>
                </c:ext>
              </c:extLst>
            </c:dLbl>
            <c:spPr>
              <a:solidFill>
                <a:prstClr val="white"/>
              </a:solidFill>
              <a:ln>
                <a:solidFill>
                  <a:srgbClr val="90C226"/>
                </a:solidFill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экономическая1!$B$5:$B$12</c:f>
              <c:strCache>
                <c:ptCount val="8"/>
                <c:pt idx="0">
                  <c:v>Заработная плата с начислениями</c:v>
                </c:pt>
                <c:pt idx="1">
                  <c:v>Медикаменты</c:v>
                </c:pt>
                <c:pt idx="2">
                  <c:v>Питание</c:v>
                </c:pt>
                <c:pt idx="3">
                  <c:v>Оплата коммунальных услуг</c:v>
                </c:pt>
                <c:pt idx="4">
                  <c:v>Бюджетные трансферты населению</c:v>
                </c:pt>
                <c:pt idx="5">
                  <c:v>Субсидии</c:v>
                </c:pt>
                <c:pt idx="6">
                  <c:v>Капитальные расходы</c:v>
                </c:pt>
                <c:pt idx="7">
                  <c:v>Прочие расходы</c:v>
                </c:pt>
              </c:strCache>
            </c:strRef>
          </c:cat>
          <c:val>
            <c:numRef>
              <c:f>экономическая1!$D$5:$D$12</c:f>
              <c:numCache>
                <c:formatCode>#,##0.0</c:formatCode>
                <c:ptCount val="8"/>
                <c:pt idx="0">
                  <c:v>60.678957102798158</c:v>
                </c:pt>
                <c:pt idx="1">
                  <c:v>1.3256965574846369</c:v>
                </c:pt>
                <c:pt idx="2">
                  <c:v>1.74333273671022</c:v>
                </c:pt>
                <c:pt idx="3">
                  <c:v>10.714754489588927</c:v>
                </c:pt>
                <c:pt idx="4">
                  <c:v>3.5994272418113473</c:v>
                </c:pt>
                <c:pt idx="5">
                  <c:v>13.550504146530635</c:v>
                </c:pt>
                <c:pt idx="6">
                  <c:v>1.403854185311139</c:v>
                </c:pt>
                <c:pt idx="7">
                  <c:v>6.9834735397649315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62E-414F-80E1-B76DA9D3925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1"/>
          <c:order val="0"/>
          <c:tx>
            <c:v>616,4 тыс. рублей исполнено за 1 полугодие 2025 года</c:v>
          </c:tx>
          <c:spPr>
            <a:solidFill>
              <a:srgbClr val="FF0000"/>
            </a:solidFill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'внебюджет 6'!$B$8:$B$23</c:f>
              <c:strCache>
                <c:ptCount val="8"/>
                <c:pt idx="0">
                  <c:v>Сельское хозяйство</c:v>
                </c:pt>
                <c:pt idx="1">
                  <c:v>Здравоохранение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Физкультура</c:v>
                </c:pt>
                <c:pt idx="5">
                  <c:v>ГУСУ "ДЮШОР Чаусского района"</c:v>
                </c:pt>
                <c:pt idx="6">
                  <c:v>ГУ "Чаусский центр физкультурно-оздоровительной работы"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'внебюджет 6'!$C$8:$C$23</c:f>
              <c:numCache>
                <c:formatCode>#,##0.0</c:formatCode>
                <c:ptCount val="8"/>
                <c:pt idx="0">
                  <c:v>31.9</c:v>
                </c:pt>
                <c:pt idx="1">
                  <c:v>276.7</c:v>
                </c:pt>
                <c:pt idx="2">
                  <c:v>77.2</c:v>
                </c:pt>
                <c:pt idx="3">
                  <c:v>12.6</c:v>
                </c:pt>
                <c:pt idx="4">
                  <c:v>24.8</c:v>
                </c:pt>
                <c:pt idx="5">
                  <c:v>4.9000000000000004</c:v>
                </c:pt>
                <c:pt idx="6">
                  <c:v>107.8</c:v>
                </c:pt>
                <c:pt idx="7">
                  <c:v>56.4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A3AF-464D-A17F-E2A32C831363}"/>
            </c:ext>
          </c:extLst>
        </c:ser>
        <c:ser>
          <c:idx val="2"/>
          <c:order val="1"/>
          <c:invertIfNegative val="0"/>
          <c:cat>
            <c:strRef>
              <c:f>'внебюджет 6'!$B$8:$B$23</c:f>
              <c:strCache>
                <c:ptCount val="8"/>
                <c:pt idx="0">
                  <c:v>Сельское хозяйство</c:v>
                </c:pt>
                <c:pt idx="1">
                  <c:v>Здравоохранение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Физкультура</c:v>
                </c:pt>
                <c:pt idx="5">
                  <c:v>ГУСУ "ДЮШОР Чаусского района"</c:v>
                </c:pt>
                <c:pt idx="6">
                  <c:v>ГУ "Чаусский центр физкультурно-оздоровительной работы"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'внебюджет 6'!$D$8:$D$23</c:f>
            </c:numRef>
          </c:val>
          <c:shape val="cylinder"/>
          <c:extLst>
            <c:ext xmlns:c16="http://schemas.microsoft.com/office/drawing/2014/chart" uri="{C3380CC4-5D6E-409C-BE32-E72D297353CC}">
              <c16:uniqueId val="{00000001-A3AF-464D-A17F-E2A32C831363}"/>
            </c:ext>
          </c:extLst>
        </c:ser>
        <c:ser>
          <c:idx val="3"/>
          <c:order val="2"/>
          <c:invertIfNegative val="0"/>
          <c:cat>
            <c:strRef>
              <c:f>'внебюджет 6'!$B$8:$B$23</c:f>
              <c:strCache>
                <c:ptCount val="8"/>
                <c:pt idx="0">
                  <c:v>Сельское хозяйство</c:v>
                </c:pt>
                <c:pt idx="1">
                  <c:v>Здравоохранение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Физкультура</c:v>
                </c:pt>
                <c:pt idx="5">
                  <c:v>ГУСУ "ДЮШОР Чаусского района"</c:v>
                </c:pt>
                <c:pt idx="6">
                  <c:v>ГУ "Чаусский центр физкультурно-оздоровительной работы"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'внебюджет 6'!$E$8:$E$23</c:f>
            </c:numRef>
          </c:val>
          <c:shape val="cylinder"/>
          <c:extLst>
            <c:ext xmlns:c16="http://schemas.microsoft.com/office/drawing/2014/chart" uri="{C3380CC4-5D6E-409C-BE32-E72D297353CC}">
              <c16:uniqueId val="{00000002-A3AF-464D-A17F-E2A32C831363}"/>
            </c:ext>
          </c:extLst>
        </c:ser>
        <c:ser>
          <c:idx val="4"/>
          <c:order val="3"/>
          <c:tx>
            <c:v>480,6 тыс. рублей исполнено за 1 полугодие 2024 года</c:v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3AF-464D-A17F-E2A32C831363}"/>
                </c:ext>
              </c:extLst>
            </c:dLbl>
            <c:dLbl>
              <c:idx val="1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A3AF-464D-A17F-E2A32C831363}"/>
                </c:ext>
              </c:extLst>
            </c:dLbl>
            <c:dLbl>
              <c:idx val="2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3AF-464D-A17F-E2A32C831363}"/>
                </c:ext>
              </c:extLst>
            </c:dLbl>
            <c:dLbl>
              <c:idx val="3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A3AF-464D-A17F-E2A32C831363}"/>
                </c:ext>
              </c:extLst>
            </c:dLbl>
            <c:dLbl>
              <c:idx val="4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3AF-464D-A17F-E2A32C831363}"/>
                </c:ext>
              </c:extLst>
            </c:dLbl>
            <c:dLbl>
              <c:idx val="5"/>
              <c:spPr/>
              <c:txPr>
                <a:bodyPr rot="-5400000" vert="horz" anchorCtr="0"/>
                <a:lstStyle/>
                <a:p>
                  <a:pPr algn="ctr">
                    <a:defRPr lang="ru-RU" sz="1100" b="0" i="0" u="none" strike="noStrike" kern="1200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A3AF-464D-A17F-E2A32C831363}"/>
                </c:ext>
              </c:extLst>
            </c:dLbl>
            <c:dLbl>
              <c:idx val="6"/>
              <c:tx>
                <c:rich>
                  <a:bodyPr rot="-5400000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ru-RU" sz="1100" b="0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1100" b="0" i="0" u="none" strike="noStrike" kern="1200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rPr>
                      <a:t>7,5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3AF-464D-A17F-E2A32C831363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ru-RU" sz="11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'внебюджет 6'!$B$8:$B$23</c:f>
              <c:strCache>
                <c:ptCount val="8"/>
                <c:pt idx="0">
                  <c:v>Сельское хозяйство</c:v>
                </c:pt>
                <c:pt idx="1">
                  <c:v>Здравоохранение</c:v>
                </c:pt>
                <c:pt idx="2">
                  <c:v>Культура</c:v>
                </c:pt>
                <c:pt idx="3">
                  <c:v>Образование</c:v>
                </c:pt>
                <c:pt idx="4">
                  <c:v>Физкультура</c:v>
                </c:pt>
                <c:pt idx="5">
                  <c:v>ГУСУ "ДЮШОР Чаусского района"</c:v>
                </c:pt>
                <c:pt idx="6">
                  <c:v>ГУ "Чаусский центр физкультурно-оздоровительной работы"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'внебюджет 6'!$F$8:$F$23</c:f>
              <c:numCache>
                <c:formatCode>#,##0.0</c:formatCode>
                <c:ptCount val="8"/>
                <c:pt idx="0">
                  <c:v>27</c:v>
                </c:pt>
                <c:pt idx="1">
                  <c:v>298.60000000000002</c:v>
                </c:pt>
                <c:pt idx="2">
                  <c:v>86.5</c:v>
                </c:pt>
                <c:pt idx="3">
                  <c:v>6.2</c:v>
                </c:pt>
                <c:pt idx="4">
                  <c:v>28.5</c:v>
                </c:pt>
                <c:pt idx="5">
                  <c:v>9.8000000000000007</c:v>
                </c:pt>
                <c:pt idx="6">
                  <c:v>107.8</c:v>
                </c:pt>
                <c:pt idx="7">
                  <c:v>58.8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A3AF-464D-A17F-E2A32C831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29409423"/>
        <c:axId val="1"/>
        <c:axId val="0"/>
      </c:bar3DChart>
      <c:catAx>
        <c:axId val="132940942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28575"/>
          </c:spPr>
        </c:majorGridlines>
        <c:numFmt formatCode="#,##0.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329409423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384615384615387E-2"/>
          <c:y val="5.9480764727380009E-2"/>
          <c:w val="0.95769230769230773"/>
          <c:h val="0.550217175180407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28"/>
          <c:dPt>
            <c:idx val="0"/>
            <c:bubble3D val="0"/>
            <c:explosion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042-47CD-97A8-49C86C809A04}"/>
              </c:ext>
            </c:extLst>
          </c:dPt>
          <c:dPt>
            <c:idx val="1"/>
            <c:bubble3D val="0"/>
            <c:explosion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E042-47CD-97A8-49C86C809A04}"/>
              </c:ext>
            </c:extLst>
          </c:dPt>
          <c:dPt>
            <c:idx val="2"/>
            <c:bubble3D val="0"/>
            <c:explosion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042-47CD-97A8-49C86C809A04}"/>
              </c:ext>
            </c:extLst>
          </c:dPt>
          <c:dPt>
            <c:idx val="3"/>
            <c:bubble3D val="0"/>
            <c:explosion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E042-47CD-97A8-49C86C809A04}"/>
              </c:ext>
            </c:extLst>
          </c:dPt>
          <c:dPt>
            <c:idx val="4"/>
            <c:bubble3D val="0"/>
            <c:explosion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042-47CD-97A8-49C86C809A04}"/>
              </c:ext>
            </c:extLst>
          </c:dPt>
          <c:dPt>
            <c:idx val="5"/>
            <c:bubble3D val="0"/>
            <c:explosion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A-4F8C-4FBE-8B0A-12983C4E2731}"/>
              </c:ext>
            </c:extLst>
          </c:dPt>
          <c:dPt>
            <c:idx val="6"/>
            <c:bubble3D val="0"/>
            <c:explosion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C-4F8C-4FBE-8B0A-12983C4E2731}"/>
              </c:ext>
            </c:extLst>
          </c:dPt>
          <c:dPt>
            <c:idx val="7"/>
            <c:bubble3D val="0"/>
            <c:explosion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4F8C-4FBE-8B0A-12983C4E2731}"/>
              </c:ext>
            </c:extLst>
          </c:dPt>
          <c:dLbls>
            <c:dLbl>
              <c:idx val="0"/>
              <c:layout>
                <c:manualLayout>
                  <c:x val="7.1097458904538724E-2"/>
                  <c:y val="1.0042719721149827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C8AED64-3B61-421E-BCBB-BB627E467698}" type="CATEGORYNAME">
                      <a:rPr lang="ru-RU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 – 40,4 </a:t>
                    </a:r>
                    <a:r>
                      <a:rPr lang="ru-RU" baseline="0" dirty="0" err="1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620184736523317"/>
                      <c:h val="0.231418365277228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042-47CD-97A8-49C86C809A04}"/>
                </c:ext>
              </c:extLst>
            </c:dLbl>
            <c:dLbl>
              <c:idx val="1"/>
              <c:layout>
                <c:manualLayout>
                  <c:x val="2.5000000000000001E-2"/>
                  <c:y val="8.653845498648887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A7323FF-7DFC-4FCC-99A7-9134C0689027}" type="CATEGORYNAME">
                      <a:rPr lang="ru-RU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- 27,1 </a:t>
                    </a:r>
                    <a:r>
                      <a:rPr lang="ru-RU" baseline="0" dirty="0" err="1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042-47CD-97A8-49C86C809A04}"/>
                </c:ext>
              </c:extLst>
            </c:dLbl>
            <c:dLbl>
              <c:idx val="2"/>
              <c:layout>
                <c:manualLayout>
                  <c:x val="-5.7692307692307696E-3"/>
                  <c:y val="3.46153819945954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D186E1-7973-4820-B5C1-861A2C69F425}" type="CATEGORYNAME">
                      <a:rPr lang="ru-RU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 – 34,8 </a:t>
                    </a:r>
                    <a:r>
                      <a:rPr lang="ru-RU" baseline="0" dirty="0" err="1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тыс.руб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042-47CD-97A8-49C86C809A04}"/>
                </c:ext>
              </c:extLst>
            </c:dLbl>
            <c:dLbl>
              <c:idx val="3"/>
              <c:layout>
                <c:manualLayout>
                  <c:x val="-9.6153846153846159E-2"/>
                  <c:y val="6.05769184905422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C4F81F5-D53C-4D51-A34F-8698172DD435}" type="CATEGORYNAME">
                      <a:rPr lang="ru-RU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endParaRPr lang="ru-RU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  <a:p>
                    <a:pPr>
                      <a:defRPr>
                        <a:solidFill>
                          <a:schemeClr val="accent5">
                            <a:lumMod val="75000"/>
                          </a:schemeClr>
                        </a:solidFill>
                      </a:defRPr>
                    </a:pPr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-1,2 </a:t>
                    </a:r>
                    <a:r>
                      <a:rPr lang="ru-RU" baseline="0" dirty="0" err="1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тыс.руб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042-47CD-97A8-49C86C809A04}"/>
                </c:ext>
              </c:extLst>
            </c:dLbl>
            <c:dLbl>
              <c:idx val="4"/>
              <c:layout>
                <c:manualLayout>
                  <c:x val="-1.538461538461542E-2"/>
                  <c:y val="-2.884615166216295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CA8E72-51AC-482A-84EA-0F662D5FDB8D}" type="CATEGORYNAME">
                      <a:rPr lang="ru-RU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- </a:t>
                    </a:r>
                    <a:fld id="{D8FA5479-2765-4884-A0BF-382B3808D059}" type="VALUE">
                      <a:rPr lang="ru-RU" baseline="0" smtClean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[ЗНАЧЕНИЕ]</a:t>
                    </a:fld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,4 </a:t>
                    </a:r>
                    <a:r>
                      <a:rPr lang="ru-RU" baseline="0" dirty="0" err="1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18276801938219"/>
                      <c:h val="9.775960798307026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042-47CD-97A8-49C86C809A04}"/>
                </c:ext>
              </c:extLst>
            </c:dLbl>
            <c:dLbl>
              <c:idx val="5"/>
              <c:layout>
                <c:manualLayout>
                  <c:x val="-3.8380816208526986E-2"/>
                  <c:y val="0.100853811945252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5F98BB6-B987-4363-AEB5-519F41E611E2}" type="CATEGORYNAME">
                      <a:rPr lang="ru-RU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 </a:t>
                    </a:r>
                    <a:fld id="{8391CF82-115E-4A57-B9E4-476D3F54036F}" type="VALUE">
                      <a:rPr lang="ru-RU" baseline="0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baseline="0" dirty="0" err="1"/>
                      <a:t>тыс.руб</a:t>
                    </a:r>
                    <a:r>
                      <a:rPr lang="ru-RU" baseline="0" dirty="0"/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441358806005711"/>
                      <c:h val="0.282302659051071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4F8C-4FBE-8B0A-12983C4E2731}"/>
                </c:ext>
              </c:extLst>
            </c:dLbl>
            <c:dLbl>
              <c:idx val="6"/>
              <c:layout>
                <c:manualLayout>
                  <c:x val="-8.6538461538461578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BD117E1-F3DD-47F2-A23E-D9FC7A911B77}" type="CATEGORYNAME">
                      <a:rPr lang="ru-RU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 </a:t>
                    </a:r>
                    <a:fld id="{695BA87F-F1BE-44F9-8B67-28E8B0C2BA24}" type="VALUE">
                      <a:rPr lang="ru-RU" baseline="0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baseline="0" dirty="0" err="1"/>
                      <a:t>тыс.руб</a:t>
                    </a:r>
                    <a:r>
                      <a:rPr lang="ru-RU" baseline="0" dirty="0"/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4F8C-4FBE-8B0A-12983C4E2731}"/>
                </c:ext>
              </c:extLst>
            </c:dLbl>
            <c:dLbl>
              <c:idx val="7"/>
              <c:layout>
                <c:manualLayout>
                  <c:x val="8.0769230769230774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0A2D93C-9B24-4F64-BEF3-499969755DAC}" type="CATEGORYNAME">
                      <a:rPr lang="ru-RU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/>
                      <a:t> </a:t>
                    </a:r>
                    <a:fld id="{1291E657-399B-479A-97AE-4C94363F8105}" type="VALUE">
                      <a:rPr lang="ru-RU" baseline="0" smtClean="0"/>
                      <a:pPr>
                        <a:defRPr>
                          <a:solidFill>
                            <a:schemeClr val="accent5">
                              <a:lumMod val="75000"/>
                            </a:schemeClr>
                          </a:solidFill>
                        </a:defRPr>
                      </a:pPr>
                      <a:t>[ЗНАЧЕНИЕ]</a:t>
                    </a:fld>
                    <a:r>
                      <a:rPr lang="ru-RU" baseline="0" dirty="0"/>
                      <a:t> </a:t>
                    </a:r>
                    <a:r>
                      <a:rPr lang="ru-RU" baseline="0" dirty="0" err="1"/>
                      <a:t>тыс.руб</a:t>
                    </a:r>
                    <a:r>
                      <a:rPr lang="ru-RU" baseline="0" dirty="0"/>
                      <a:t>.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F8C-4FBE-8B0A-12983C4E27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Учреждение здравоохранения Чаусская ЦРБ</c:v>
                </c:pt>
                <c:pt idx="1">
                  <c:v>Чаусский райисполком</c:v>
                </c:pt>
                <c:pt idx="2">
                  <c:v>Отдел по образованию</c:v>
                </c:pt>
                <c:pt idx="3">
                  <c:v>Сектор культуры</c:v>
                </c:pt>
                <c:pt idx="4">
                  <c:v>Сельисполкомы</c:v>
                </c:pt>
                <c:pt idx="5">
                  <c:v>Центр по обеспечению деятельности бюджетных организаций</c:v>
                </c:pt>
                <c:pt idx="6">
                  <c:v>Управление по сельскому хозяйству</c:v>
                </c:pt>
                <c:pt idx="7">
                  <c:v>Управление по труду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72.5</c:v>
                </c:pt>
                <c:pt idx="1">
                  <c:v>67.5</c:v>
                </c:pt>
                <c:pt idx="2">
                  <c:v>69.099999999999994</c:v>
                </c:pt>
                <c:pt idx="3">
                  <c:v>24.7</c:v>
                </c:pt>
                <c:pt idx="4">
                  <c:v>27</c:v>
                </c:pt>
                <c:pt idx="5">
                  <c:v>209.9</c:v>
                </c:pt>
                <c:pt idx="6">
                  <c:v>1.4</c:v>
                </c:pt>
                <c:pt idx="7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42-47CD-97A8-49C86C809A0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A95B-4186-907A-3D6D954026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A95B-4186-907A-3D6D954026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A95B-4186-907A-3D6D954026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A95B-4186-907A-3D6D9540260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8-CE2B-40AE-B854-F3E64F969A39}"/>
              </c:ext>
            </c:extLst>
          </c:dPt>
          <c:dLbls>
            <c:dLbl>
              <c:idx val="0"/>
              <c:layout>
                <c:manualLayout>
                  <c:x val="-0.13487063528888946"/>
                  <c:y val="-0.1830741028774580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62A64BE-45F0-4E1A-BCA3-FF801C7E6896}" type="CATEGORYNAME">
                      <a:rPr lang="ru-RU" smtClean="0">
                        <a:solidFill>
                          <a:srgbClr val="7030A0"/>
                        </a:solidFill>
                      </a:rPr>
                      <a:pPr>
                        <a:defRPr/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 – 0,5 </a:t>
                    </a:r>
                    <a:r>
                      <a:rPr lang="ru-RU" baseline="0" dirty="0" err="1">
                        <a:solidFill>
                          <a:srgbClr val="7030A0"/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.</a:t>
                    </a:r>
                  </a:p>
                </c:rich>
              </c:tx>
              <c:spPr>
                <a:solidFill>
                  <a:srgbClr val="918655">
                    <a:lumMod val="20000"/>
                    <a:lumOff val="80000"/>
                  </a:srgbClr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881514799009261"/>
                      <c:h val="0.177488826027877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95B-4186-907A-3D6D9540260E}"/>
                </c:ext>
              </c:extLst>
            </c:dLbl>
            <c:dLbl>
              <c:idx val="1"/>
              <c:layout>
                <c:manualLayout>
                  <c:x val="0.34582214176638332"/>
                  <c:y val="5.42674745541094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36D11E1-437F-412C-93EF-6F822CFCDA35}" type="CATEGORYNAME">
                      <a:rPr lang="ru-RU" smtClean="0">
                        <a:solidFill>
                          <a:srgbClr val="7030A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 -  4,3 </a:t>
                    </a:r>
                    <a:r>
                      <a:rPr lang="ru-RU" baseline="0" dirty="0" err="1">
                        <a:solidFill>
                          <a:srgbClr val="7030A0"/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.</a:t>
                    </a:r>
                  </a:p>
                </c:rich>
              </c:tx>
              <c:spPr>
                <a:solidFill>
                  <a:srgbClr val="918655">
                    <a:lumMod val="20000"/>
                    <a:lumOff val="80000"/>
                  </a:srgbClr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95B-4186-907A-3D6D9540260E}"/>
                </c:ext>
              </c:extLst>
            </c:dLbl>
            <c:dLbl>
              <c:idx val="2"/>
              <c:layout>
                <c:manualLayout>
                  <c:x val="0"/>
                  <c:y val="0.383099313751463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585C34A-E21F-4BA8-A3B2-3CE07A336F1D}" type="CATEGORYNAME">
                      <a:rPr lang="ru-RU">
                        <a:solidFill>
                          <a:srgbClr val="7030A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; 1,0 </a:t>
                    </a:r>
                    <a:r>
                      <a:rPr lang="ru-RU" baseline="0" dirty="0" err="1">
                        <a:solidFill>
                          <a:srgbClr val="7030A0"/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.</a:t>
                    </a:r>
                  </a:p>
                </c:rich>
              </c:tx>
              <c:spPr>
                <a:solidFill>
                  <a:srgbClr val="918655">
                    <a:lumMod val="20000"/>
                    <a:lumOff val="80000"/>
                  </a:srgbClr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95B-4186-907A-3D6D9540260E}"/>
                </c:ext>
              </c:extLst>
            </c:dLbl>
            <c:dLbl>
              <c:idx val="3"/>
              <c:layout>
                <c:manualLayout>
                  <c:x val="6.5706795515064395E-8"/>
                  <c:y val="-2.376746293653666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222C0F-FD5E-4CB8-8139-B14197B19D24}" type="CATEGORYNAME">
                      <a:rPr lang="ru-RU" smtClean="0">
                        <a:solidFill>
                          <a:srgbClr val="7030A0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 – </a:t>
                    </a:r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0,6 </a:t>
                    </a:r>
                    <a:r>
                      <a:rPr lang="ru-RU" baseline="0" dirty="0" err="1">
                        <a:solidFill>
                          <a:srgbClr val="7030A0"/>
                        </a:solidFill>
                      </a:rPr>
                      <a:t>тыс.руб</a:t>
                    </a:r>
                    <a:r>
                      <a:rPr lang="ru-RU" baseline="0" dirty="0">
                        <a:solidFill>
                          <a:srgbClr val="7030A0"/>
                        </a:solidFill>
                      </a:rPr>
                      <a:t>.</a:t>
                    </a:r>
                  </a:p>
                </c:rich>
              </c:tx>
              <c:spPr>
                <a:solidFill>
                  <a:srgbClr val="918655">
                    <a:lumMod val="20000"/>
                    <a:lumOff val="80000"/>
                  </a:srgbClr>
                </a:solidFill>
                <a:ln>
                  <a:solidFill>
                    <a:srgbClr val="E76618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8862111726148076"/>
                      <c:h val="0.178271217727944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95B-4186-907A-3D6D9540260E}"/>
                </c:ext>
              </c:extLst>
            </c:dLbl>
            <c:dLbl>
              <c:idx val="4"/>
              <c:layout>
                <c:manualLayout>
                  <c:x val="0.11181982460753653"/>
                  <c:y val="0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3F85EE9-DD80-4000-AD05-A3656E767E6C}" type="CATEGORYNAME">
                      <a:rPr lang="ru-RU" smtClean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[ИМЯ КАТЕГОРИИ]</a:t>
                    </a:fld>
                    <a:r>
                      <a:rPr lang="ru-RU" baseline="0"/>
                      <a:t> </a:t>
                    </a:r>
                    <a:fld id="{9AA9F306-7D3E-487D-97A9-42C624F53945}" type="VALUE">
                      <a:rPr lang="ru-RU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[ЗНАЧЕНИЕ]</a:t>
                    </a:fld>
                    <a:endParaRPr lang="ru-RU" baseline="0"/>
                  </a:p>
                </c:rich>
              </c:tx>
              <c:spPr>
                <a:solidFill>
                  <a:srgbClr val="918655">
                    <a:lumMod val="20000"/>
                    <a:lumOff val="80000"/>
                  </a:srgbClr>
                </a:solidFill>
                <a:ln>
                  <a:solidFill>
                    <a:srgbClr val="90C226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CE2B-40AE-B854-F3E64F969A39}"/>
                </c:ext>
              </c:extLst>
            </c:dLbl>
            <c:spPr>
              <a:solidFill>
                <a:srgbClr val="918655">
                  <a:lumMod val="20000"/>
                  <a:lumOff val="80000"/>
                </a:srgbClr>
              </a:solidFill>
              <a:ln>
                <a:solidFill>
                  <a:srgbClr val="90C226"/>
                </a:solidFill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Лист1!$A$2:$A$6</c:f>
              <c:strCache>
                <c:ptCount val="5"/>
                <c:pt idx="0">
                  <c:v>Учреждение здравоохранения Чаусская ЦРБ</c:v>
                </c:pt>
                <c:pt idx="1">
                  <c:v>Чаусский райисполком</c:v>
                </c:pt>
                <c:pt idx="2">
                  <c:v>Отдел по образованию</c:v>
                </c:pt>
                <c:pt idx="3">
                  <c:v>Управление по сельскому хозяйству и продовольствию</c:v>
                </c:pt>
                <c:pt idx="4">
                  <c:v>Сельиспокомы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3.9</c:v>
                </c:pt>
                <c:pt idx="1">
                  <c:v>3.4</c:v>
                </c:pt>
                <c:pt idx="2">
                  <c:v>1.1000000000000001</c:v>
                </c:pt>
                <c:pt idx="3">
                  <c:v>1.1000000000000001</c:v>
                </c:pt>
                <c:pt idx="4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5B-4186-907A-3D6D95402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0.05472</cdr:y>
    </cdr:from>
    <cdr:to>
      <cdr:x>0.31395</cdr:x>
      <cdr:y>0.46512</cdr:y>
    </cdr:to>
    <cdr:sp macro="" textlink="">
      <cdr:nvSpPr>
        <cdr:cNvPr id="5" name="Выноска 2 4"/>
        <cdr:cNvSpPr/>
      </cdr:nvSpPr>
      <cdr:spPr bwMode="auto">
        <a:xfrm xmlns:a="http://schemas.openxmlformats.org/drawingml/2006/main">
          <a:off x="0" y="288033"/>
          <a:ext cx="2916291" cy="2160244"/>
        </a:xfrm>
        <a:prstGeom xmlns:a="http://schemas.openxmlformats.org/drawingml/2006/main" prst="roundRect">
          <a:avLst/>
        </a:prstGeom>
        <a:gradFill xmlns:a="http://schemas.openxmlformats.org/drawingml/2006/main">
          <a:gsLst>
            <a:gs pos="100000">
              <a:schemeClr val="accent4">
                <a:shade val="51000"/>
                <a:satMod val="130000"/>
              </a:schemeClr>
            </a:gs>
            <a:gs pos="0">
              <a:schemeClr val="accent4">
                <a:shade val="93000"/>
                <a:satMod val="130000"/>
              </a:schemeClr>
            </a:gs>
            <a:gs pos="66000">
              <a:srgbClr val="F75800"/>
            </a:gs>
            <a:gs pos="34000">
              <a:srgbClr val="E65200"/>
            </a:gs>
            <a:gs pos="49000">
              <a:srgbClr val="CD4800"/>
            </a:gs>
            <a:gs pos="100000">
              <a:schemeClr val="accent4">
                <a:shade val="94000"/>
                <a:satMod val="135000"/>
              </a:schemeClr>
            </a:gs>
          </a:gsLst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4"/>
        </a:lnRef>
        <a:fillRef xmlns:a="http://schemas.openxmlformats.org/drawingml/2006/main" idx="3">
          <a:schemeClr val="accent4"/>
        </a:fillRef>
        <a:effectRef xmlns:a="http://schemas.openxmlformats.org/drawingml/2006/main" idx="3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ru-RU" sz="2500" b="1" dirty="0">
              <a:solidFill>
                <a:schemeClr val="bg1"/>
              </a:solidFill>
            </a:rPr>
            <a:t>Безвозмездные поступления</a:t>
          </a:r>
        </a:p>
        <a:p xmlns:a="http://schemas.openxmlformats.org/drawingml/2006/main">
          <a:pPr algn="ctr"/>
          <a:r>
            <a:rPr lang="en-US" sz="2500" b="1" dirty="0">
              <a:solidFill>
                <a:schemeClr val="bg1"/>
              </a:solidFill>
            </a:rPr>
            <a:t>25 524,3</a:t>
          </a:r>
          <a:r>
            <a:rPr lang="ru-RU" sz="2500" b="1" dirty="0">
              <a:solidFill>
                <a:schemeClr val="bg1"/>
              </a:solidFill>
            </a:rPr>
            <a:t>тыс. руб.</a:t>
          </a:r>
        </a:p>
        <a:p xmlns:a="http://schemas.openxmlformats.org/drawingml/2006/main">
          <a:pPr algn="ctr"/>
          <a:r>
            <a:rPr lang="en-US" sz="2500" b="1" dirty="0">
              <a:solidFill>
                <a:schemeClr val="bg1"/>
              </a:solidFill>
            </a:rPr>
            <a:t>49,3</a:t>
          </a:r>
          <a:r>
            <a:rPr lang="ru-RU" sz="25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0.00388</cdr:x>
      <cdr:y>0.66685</cdr:y>
    </cdr:from>
    <cdr:to>
      <cdr:x>0.26356</cdr:x>
      <cdr:y>0.99775</cdr:y>
    </cdr:to>
    <cdr:sp macro="" textlink="">
      <cdr:nvSpPr>
        <cdr:cNvPr id="6" name="Выноска 2 5"/>
        <cdr:cNvSpPr/>
      </cdr:nvSpPr>
      <cdr:spPr bwMode="auto">
        <a:xfrm xmlns:a="http://schemas.openxmlformats.org/drawingml/2006/main">
          <a:off x="36041" y="3510134"/>
          <a:ext cx="2412176" cy="1741776"/>
        </a:xfrm>
        <a:prstGeom xmlns:a="http://schemas.openxmlformats.org/drawingml/2006/main" prst="roundRect">
          <a:avLst/>
        </a:prstGeom>
        <a:gradFill xmlns:a="http://schemas.openxmlformats.org/drawingml/2006/main">
          <a:gsLst>
            <a:gs pos="10000">
              <a:schemeClr val="accent4">
                <a:shade val="51000"/>
                <a:satMod val="130000"/>
              </a:schemeClr>
            </a:gs>
            <a:gs pos="51000">
              <a:srgbClr val="6F8A19"/>
            </a:gs>
            <a:gs pos="31000">
              <a:srgbClr val="63941D"/>
            </a:gs>
            <a:gs pos="63000">
              <a:schemeClr val="accent2"/>
            </a:gs>
            <a:gs pos="94000">
              <a:schemeClr val="accent4">
                <a:shade val="94000"/>
                <a:satMod val="135000"/>
              </a:schemeClr>
            </a:gs>
          </a:gsLst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4"/>
        </a:lnRef>
        <a:fillRef xmlns:a="http://schemas.openxmlformats.org/drawingml/2006/main" idx="3">
          <a:schemeClr val="accent4"/>
        </a:fillRef>
        <a:effectRef xmlns:a="http://schemas.openxmlformats.org/drawingml/2006/main" idx="3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ru-RU" sz="2100" b="1" dirty="0">
              <a:solidFill>
                <a:schemeClr val="bg1"/>
              </a:solidFill>
            </a:rPr>
            <a:t>Неналоговые доходы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bg1"/>
              </a:solidFill>
            </a:rPr>
            <a:t>1 173,8</a:t>
          </a:r>
          <a:r>
            <a:rPr lang="ru-RU" sz="2100" b="1" dirty="0">
              <a:solidFill>
                <a:schemeClr val="bg1"/>
              </a:solidFill>
            </a:rPr>
            <a:t> тыс. руб.</a:t>
          </a:r>
        </a:p>
        <a:p xmlns:a="http://schemas.openxmlformats.org/drawingml/2006/main">
          <a:pPr algn="ctr"/>
          <a:r>
            <a:rPr lang="en-US" sz="2100" b="1" dirty="0">
              <a:solidFill>
                <a:schemeClr val="bg1"/>
              </a:solidFill>
            </a:rPr>
            <a:t>50,11</a:t>
          </a:r>
          <a:r>
            <a:rPr lang="ru-RU" sz="21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0.53488</cdr:x>
      <cdr:y>0.71136</cdr:y>
    </cdr:from>
    <cdr:to>
      <cdr:x>0.96307</cdr:x>
      <cdr:y>0.97128</cdr:y>
    </cdr:to>
    <cdr:sp macro="" textlink="">
      <cdr:nvSpPr>
        <cdr:cNvPr id="7" name="Выноска 2 6"/>
        <cdr:cNvSpPr/>
      </cdr:nvSpPr>
      <cdr:spPr bwMode="auto">
        <a:xfrm xmlns:a="http://schemas.openxmlformats.org/drawingml/2006/main">
          <a:off x="4968552" y="3744416"/>
          <a:ext cx="3977470" cy="1368155"/>
        </a:xfrm>
        <a:prstGeom xmlns:a="http://schemas.openxmlformats.org/drawingml/2006/main" prst="roundRect">
          <a:avLst/>
        </a:prstGeom>
        <a:gradFill xmlns:a="http://schemas.openxmlformats.org/drawingml/2006/main">
          <a:gsLst>
            <a:gs pos="60000">
              <a:srgbClr val="FE5B00"/>
            </a:gs>
            <a:gs pos="87000">
              <a:schemeClr val="accent4">
                <a:shade val="93000"/>
                <a:satMod val="130000"/>
              </a:schemeClr>
            </a:gs>
            <a:gs pos="0">
              <a:schemeClr val="accent4">
                <a:shade val="94000"/>
                <a:satMod val="135000"/>
              </a:schemeClr>
            </a:gs>
          </a:gsLst>
        </a:gradFill>
        <a:ln xmlns:a="http://schemas.openxmlformats.org/drawingml/2006/main">
          <a:headEnd type="none" w="med" len="med"/>
          <a:tailEnd type="none" w="med" len="med"/>
        </a:ln>
      </cdr:spPr>
      <cdr:style>
        <a:lnRef xmlns:a="http://schemas.openxmlformats.org/drawingml/2006/main" idx="0">
          <a:schemeClr val="accent4"/>
        </a:lnRef>
        <a:fillRef xmlns:a="http://schemas.openxmlformats.org/drawingml/2006/main" idx="3">
          <a:schemeClr val="accent4"/>
        </a:fillRef>
        <a:effectRef xmlns:a="http://schemas.openxmlformats.org/drawingml/2006/main" idx="3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pPr algn="ctr"/>
          <a:r>
            <a:rPr lang="ru-RU" sz="2500" b="1" dirty="0">
              <a:solidFill>
                <a:schemeClr val="bg1"/>
              </a:solidFill>
            </a:rPr>
            <a:t>Налоговые доходы</a:t>
          </a:r>
        </a:p>
        <a:p xmlns:a="http://schemas.openxmlformats.org/drawingml/2006/main">
          <a:pPr algn="ctr"/>
          <a:r>
            <a:rPr lang="en-US" sz="2500" b="1" dirty="0">
              <a:solidFill>
                <a:schemeClr val="bg1"/>
              </a:solidFill>
            </a:rPr>
            <a:t>10 524,6</a:t>
          </a:r>
          <a:r>
            <a:rPr lang="ru-RU" sz="2500" b="1" dirty="0">
              <a:solidFill>
                <a:schemeClr val="bg1"/>
              </a:solidFill>
            </a:rPr>
            <a:t>тыс. руб.</a:t>
          </a:r>
        </a:p>
        <a:p xmlns:a="http://schemas.openxmlformats.org/drawingml/2006/main">
          <a:pPr algn="ctr"/>
          <a:r>
            <a:rPr lang="en-US" sz="2500" b="1" dirty="0">
              <a:solidFill>
                <a:schemeClr val="bg1"/>
              </a:solidFill>
            </a:rPr>
            <a:t>46,3</a:t>
          </a:r>
          <a:r>
            <a:rPr lang="ru-RU" sz="25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0.35659</cdr:x>
      <cdr:y>0.25992</cdr:y>
    </cdr:from>
    <cdr:to>
      <cdr:x>0.68217</cdr:x>
      <cdr:y>0.65664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12376" y="1368155"/>
          <a:ext cx="3024322" cy="20882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3000" b="1" dirty="0">
              <a:solidFill>
                <a:schemeClr val="bg1"/>
              </a:solidFill>
            </a:rPr>
            <a:t>ВСЕГО</a:t>
          </a:r>
        </a:p>
        <a:p xmlns:a="http://schemas.openxmlformats.org/drawingml/2006/main">
          <a:pPr algn="ctr"/>
          <a:r>
            <a:rPr lang="ru-RU" sz="3000" b="1" dirty="0">
              <a:solidFill>
                <a:schemeClr val="bg1"/>
              </a:solidFill>
            </a:rPr>
            <a:t>доходов</a:t>
          </a:r>
        </a:p>
        <a:p xmlns:a="http://schemas.openxmlformats.org/drawingml/2006/main">
          <a:pPr algn="ctr"/>
          <a:r>
            <a:rPr lang="en-US" sz="3000" b="1" dirty="0">
              <a:solidFill>
                <a:schemeClr val="bg1"/>
              </a:solidFill>
            </a:rPr>
            <a:t>37 222,7</a:t>
          </a:r>
          <a:endParaRPr lang="ru-RU" sz="30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ru-RU" sz="3000" b="1" dirty="0">
              <a:solidFill>
                <a:schemeClr val="bg1"/>
              </a:solidFill>
            </a:rPr>
            <a:t>тыс. руб.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0.1039</cdr:x>
      <cdr:y>0.02998</cdr:y>
    </cdr:from>
    <cdr:to>
      <cdr:x>0.95633</cdr:x>
      <cdr:y>0.12932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95325" y="109538"/>
          <a:ext cx="5734050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0.23881</cdr:x>
      <cdr:y>0.12932</cdr:y>
    </cdr:from>
    <cdr:to>
      <cdr:x>0.37628</cdr:x>
      <cdr:y>0.39093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87099" y="866023"/>
          <a:ext cx="1316559" cy="1751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0.29339</cdr:x>
      <cdr:y>0.16628</cdr:y>
    </cdr:from>
    <cdr:to>
      <cdr:x>0.43158</cdr:x>
      <cdr:y>0.42836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981200" y="6143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0.45331</cdr:x>
      <cdr:y>0.41785</cdr:y>
    </cdr:from>
    <cdr:to>
      <cdr:x>0.54669</cdr:x>
      <cdr:y>0.58215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B465F64-CCD9-4A21-A960-86FE31CCD29F}"/>
            </a:ext>
          </a:extLst>
        </cdr:cNvPr>
        <cdr:cNvSpPr txBox="1"/>
      </cdr:nvSpPr>
      <cdr:spPr>
        <a:xfrm xmlns:a="http://schemas.openxmlformats.org/drawingml/2006/main">
          <a:off x="4439344" y="2325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0.67647</cdr:x>
      <cdr:y>0.27547</cdr:y>
    </cdr:from>
    <cdr:to>
      <cdr:x>0.76984</cdr:x>
      <cdr:y>0.43976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B6B55246-EEF6-47D7-BA58-BDCA05CBEF77}"/>
            </a:ext>
          </a:extLst>
        </cdr:cNvPr>
        <cdr:cNvSpPr txBox="1"/>
      </cdr:nvSpPr>
      <cdr:spPr>
        <a:xfrm xmlns:a="http://schemas.openxmlformats.org/drawingml/2006/main">
          <a:off x="6624736" y="153315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3" y="0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B47B0A5-5325-44C6-92E7-AC71E31C704D}" type="datetime1">
              <a:rPr lang="ru-RU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244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3" y="9428244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281C5FE-5AAB-4C4B-B04A-F2A742760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650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3" y="0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6A49A71-4710-4D9E-8F97-46B52C40DBF3}" type="datetime1">
              <a:rPr lang="ru-RU"/>
              <a:pPr>
                <a:defRPr/>
              </a:pPr>
              <a:t>27.07.2026</a:t>
            </a:fld>
            <a:endParaRPr lang="ru-RU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1363" y="744538"/>
            <a:ext cx="537686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5711"/>
            <a:ext cx="5487041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244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3" y="9428244"/>
            <a:ext cx="2972547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49" tIns="45874" rIns="91749" bIns="4587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D1B381B-CCB6-49F7-8FDF-C6403C0FF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048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1B381B-CCB6-49F7-8FDF-C6403C0FF3DA}" type="slidenum">
              <a:rPr lang="ru-RU" smtClean="0"/>
              <a:pPr>
                <a:defRPr/>
              </a:pPr>
              <a:t>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19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1B381B-CCB6-49F7-8FDF-C6403C0FF3D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99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171" y="-8468"/>
            <a:ext cx="993395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90E2F-0918-4166-B4FB-606C8B8F7E5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87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3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1133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09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22937" y="790378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0008" y="288655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7755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34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B225EF-439C-4D27-AEA5-5583F148275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3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B5420-22BA-4D02-A95B-FA954C4BA5F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0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615BC6-B36A-4842-A45E-F174EB374B5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49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E9BD9-EA6B-4193-A539-B4763A5E8443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79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53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2EB615-873F-4C45-B523-033AAA388C9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5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5EDFE7-7D5B-4BD1-A43B-6DCEACA6B8A5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80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185668-58FE-4EBB-98E3-DC8C3312465D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93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6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CA1FB-DB25-4407-BEC5-F2453C58AF42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66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5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172" y="-8468"/>
            <a:ext cx="993395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590"/>
            <a:ext cx="687669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696" y="6041364"/>
            <a:ext cx="741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399" y="6041364"/>
            <a:ext cx="50082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1732" y="6041364"/>
            <a:ext cx="5553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DD0608AA-FD45-4667-B36E-B172EC57F1F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2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31" r:id="rId2"/>
    <p:sldLayoutId id="2147484432" r:id="rId3"/>
    <p:sldLayoutId id="2147484433" r:id="rId4"/>
    <p:sldLayoutId id="2147484434" r:id="rId5"/>
    <p:sldLayoutId id="2147484435" r:id="rId6"/>
    <p:sldLayoutId id="2147484436" r:id="rId7"/>
    <p:sldLayoutId id="2147484437" r:id="rId8"/>
    <p:sldLayoutId id="2147484438" r:id="rId9"/>
    <p:sldLayoutId id="2147484439" r:id="rId10"/>
    <p:sldLayoutId id="2147484440" r:id="rId11"/>
    <p:sldLayoutId id="2147484441" r:id="rId12"/>
    <p:sldLayoutId id="2147484442" r:id="rId13"/>
    <p:sldLayoutId id="2147484443" r:id="rId14"/>
    <p:sldLayoutId id="2147484444" r:id="rId15"/>
    <p:sldLayoutId id="214748444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5530">
              <a:srgbClr val="BBD3EE"/>
            </a:gs>
            <a:gs pos="89200">
              <a:srgbClr val="EAE3F5"/>
            </a:gs>
            <a:gs pos="26000">
              <a:srgbClr val="6AA9FF"/>
            </a:gs>
            <a:gs pos="0">
              <a:srgbClr val="CCCC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0512" y="997131"/>
            <a:ext cx="7920880" cy="3416320"/>
          </a:xfr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 eaLnBrk="1" hangingPunct="1"/>
            <a: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Информация </a:t>
            </a:r>
            <a:b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</a:br>
            <a: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об исполнении бюджета </a:t>
            </a:r>
            <a:b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</a:br>
            <a: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Чаусского района </a:t>
            </a:r>
            <a:b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</a:br>
            <a: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 за </a:t>
            </a:r>
            <a:r>
              <a:rPr lang="en-US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II</a:t>
            </a:r>
            <a:r>
              <a:rPr lang="ru-RU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 квартал </a:t>
            </a:r>
            <a:r>
              <a:rPr lang="be-BY" b="1" dirty="0">
                <a:solidFill>
                  <a:srgbClr val="6600FF"/>
                </a:solidFill>
                <a:effectLst>
                  <a:glow rad="127000">
                    <a:srgbClr val="FFFF00"/>
                  </a:glow>
                </a:effectLst>
                <a:latin typeface="Times New Roman" pitchFamily="18" charset="0"/>
              </a:rPr>
              <a:t>2026 года</a:t>
            </a:r>
            <a:endParaRPr lang="ru-RU" dirty="0">
              <a:solidFill>
                <a:srgbClr val="6600FF"/>
              </a:solidFill>
              <a:effectLst>
                <a:glow rad="127000">
                  <a:srgbClr val="FFFF00"/>
                </a:glow>
              </a:effectLst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072680" y="5085765"/>
            <a:ext cx="68976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ru-RU" sz="2800" dirty="0">
                <a:latin typeface="Times New Roman" pitchFamily="18" charset="0"/>
              </a:rPr>
              <a:t>Финансовый отдел </a:t>
            </a: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Чаусского райисполкома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5085765"/>
            <a:ext cx="100806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3CCED"/>
            </a:gs>
            <a:gs pos="19000">
              <a:schemeClr val="accent1">
                <a:tint val="44500"/>
                <a:satMod val="160000"/>
              </a:schemeClr>
            </a:gs>
            <a:gs pos="60584">
              <a:srgbClr val="E2ECFA"/>
            </a:gs>
            <a:gs pos="84167">
              <a:schemeClr val="accent1">
                <a:tint val="23500"/>
                <a:satMod val="160000"/>
              </a:schemeClr>
            </a:gs>
            <a:gs pos="43000">
              <a:srgbClr val="6FCBEB">
                <a:alpha val="92941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7F8B99-C4FC-412D-9F81-71E8A487224C}"/>
              </a:ext>
            </a:extLst>
          </p:cNvPr>
          <p:cNvSpPr/>
          <p:nvPr/>
        </p:nvSpPr>
        <p:spPr>
          <a:xfrm>
            <a:off x="813524" y="548680"/>
            <a:ext cx="8292655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Дебиторская</a:t>
            </a:r>
            <a:r>
              <a:rPr lang="ru-RU" sz="45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задолженность</a:t>
            </a:r>
          </a:p>
          <a:p>
            <a:pPr algn="ctr"/>
            <a:r>
              <a:rPr lang="ru-RU" sz="4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на 01.07.2026г.</a:t>
            </a:r>
            <a:endParaRPr lang="ru-RU" sz="45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39FB061-FB3E-410F-9D72-47C5C937A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617486"/>
              </p:ext>
            </p:extLst>
          </p:nvPr>
        </p:nvGraphicFramePr>
        <p:xfrm>
          <a:off x="1155069" y="1916832"/>
          <a:ext cx="7609563" cy="4762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0053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320">
              <a:srgbClr val="6AA9FF"/>
            </a:gs>
            <a:gs pos="0">
              <a:srgbClr val="CCCC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399" y="188640"/>
            <a:ext cx="6876690" cy="1741760"/>
          </a:xfrm>
        </p:spPr>
        <p:txBody>
          <a:bodyPr>
            <a:normAutofit/>
          </a:bodyPr>
          <a:lstStyle/>
          <a:p>
            <a:pPr algn="ctr"/>
            <a:r>
              <a:rPr lang="ru-RU" sz="2500" b="1" i="1" dirty="0">
                <a:solidFill>
                  <a:srgbClr val="002060"/>
                </a:solidFill>
              </a:rPr>
              <a:t>Структура доходов бюджета Чаусского района </a:t>
            </a:r>
            <a:br>
              <a:rPr lang="ru-RU" sz="2500" b="1" i="1" dirty="0">
                <a:solidFill>
                  <a:srgbClr val="002060"/>
                </a:solidFill>
              </a:rPr>
            </a:br>
            <a:r>
              <a:rPr lang="ru-RU" sz="2500" b="1" i="1" dirty="0">
                <a:solidFill>
                  <a:srgbClr val="002060"/>
                </a:solidFill>
              </a:rPr>
              <a:t>за </a:t>
            </a:r>
            <a:r>
              <a:rPr lang="en-US" sz="2500" b="1" i="1" dirty="0">
                <a:solidFill>
                  <a:srgbClr val="002060"/>
                </a:solidFill>
              </a:rPr>
              <a:t>II</a:t>
            </a:r>
            <a:r>
              <a:rPr lang="ru-RU" sz="2500" b="1" i="1" dirty="0">
                <a:solidFill>
                  <a:srgbClr val="002060"/>
                </a:solidFill>
              </a:rPr>
              <a:t> квартал 2026 года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906244"/>
              </p:ext>
            </p:extLst>
          </p:nvPr>
        </p:nvGraphicFramePr>
        <p:xfrm>
          <a:off x="308484" y="1405607"/>
          <a:ext cx="9289031" cy="5263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9765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6000">
              <a:schemeClr val="accent2">
                <a:lumMod val="40000"/>
                <a:lumOff val="60000"/>
              </a:schemeClr>
            </a:gs>
            <a:gs pos="0">
              <a:srgbClr val="CCCC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482469"/>
              </p:ext>
            </p:extLst>
          </p:nvPr>
        </p:nvGraphicFramePr>
        <p:xfrm>
          <a:off x="200472" y="1304924"/>
          <a:ext cx="9705528" cy="5436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2521" y="476672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Формирование собственных доходов за </a:t>
            </a:r>
            <a:r>
              <a:rPr lang="en-US" sz="2000" b="1" i="1" dirty="0"/>
              <a:t>II</a:t>
            </a:r>
            <a:r>
              <a:rPr lang="ru-RU" sz="2000" b="1" i="1" dirty="0"/>
              <a:t> квартал 2026 года, тыс.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9D5B12D-F095-42D1-9FE5-FC9C14BBCE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0749484"/>
              </p:ext>
            </p:extLst>
          </p:nvPr>
        </p:nvGraphicFramePr>
        <p:xfrm>
          <a:off x="272480" y="1309687"/>
          <a:ext cx="9073009" cy="5431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591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0000">
                <a:lumMod val="84000"/>
                <a:lumOff val="16000"/>
              </a:srgbClr>
            </a:gs>
            <a:gs pos="0">
              <a:srgbClr val="FFFF00"/>
            </a:gs>
            <a:gs pos="49000">
              <a:srgbClr val="FFFF00">
                <a:lumMod val="56000"/>
                <a:lumOff val="44000"/>
                <a:alpha val="87000"/>
              </a:srgbClr>
            </a:gs>
            <a:gs pos="96000">
              <a:srgbClr val="09DD3B">
                <a:alpha val="52000"/>
              </a:srgbClr>
            </a:gs>
            <a:gs pos="66000">
              <a:srgbClr val="CFF866"/>
            </a:gs>
            <a:gs pos="33000">
              <a:srgbClr val="00FFFF">
                <a:alpha val="65882"/>
              </a:srgbClr>
            </a:gs>
            <a:gs pos="80000">
              <a:srgbClr val="09DD3B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3D84D29D-406E-4B55-AB3A-F54DE7DCE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792088"/>
          </a:xfrm>
        </p:spPr>
        <p:txBody>
          <a:bodyPr>
            <a:normAutofit/>
          </a:bodyPr>
          <a:lstStyle/>
          <a:p>
            <a:pPr algn="ctr"/>
            <a:r>
              <a:rPr lang="ru-RU" sz="2400" b="1" i="1" spc="100" dirty="0">
                <a:solidFill>
                  <a:srgbClr val="FFC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6350" stA="55000" endA="50" endPos="85000" dist="29997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основных показателей бюджета по доходам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E5D10B-0A01-4B46-AEF9-F329D53D3D56}"/>
              </a:ext>
            </a:extLst>
          </p:cNvPr>
          <p:cNvSpPr/>
          <p:nvPr/>
        </p:nvSpPr>
        <p:spPr>
          <a:xfrm>
            <a:off x="2360712" y="671691"/>
            <a:ext cx="4953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spcAft>
                <a:spcPts val="0"/>
              </a:spcAft>
            </a:pP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EB267D-CD82-4219-9B55-BDBB40AC9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745" y="764704"/>
            <a:ext cx="466496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78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81248">
              <a:srgbClr val="CCECFF"/>
            </a:gs>
            <a:gs pos="44000">
              <a:srgbClr val="66FFFF"/>
            </a:gs>
            <a:gs pos="25000">
              <a:srgbClr val="CCFFFF"/>
            </a:gs>
            <a:gs pos="68000">
              <a:srgbClr val="A9D1D4"/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E227D-9E9A-4552-93F1-41444E7DC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04" y="188640"/>
            <a:ext cx="8568952" cy="720080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>
                <a:solidFill>
                  <a:srgbClr val="FF0000"/>
                </a:solidFill>
                <a:effectLst>
                  <a:glow rad="127000">
                    <a:srgbClr val="FFFF00"/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основных показателей бюджета по расходам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F139F5-C1A1-42E0-9885-EE35D28B0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193" y="620688"/>
            <a:ext cx="4355614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552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81248">
              <a:srgbClr val="CCECFF"/>
            </a:gs>
            <a:gs pos="53348">
              <a:srgbClr val="66FFFF"/>
            </a:gs>
            <a:gs pos="32000">
              <a:srgbClr val="CCFFFF"/>
            </a:gs>
            <a:gs pos="43000">
              <a:srgbClr val="7BFFFF"/>
            </a:gs>
            <a:gs pos="68000">
              <a:srgbClr val="A9D1D4"/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AE7C73C8-AE95-4169-81A6-5DACE4C64F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1650103"/>
              </p:ext>
            </p:extLst>
          </p:nvPr>
        </p:nvGraphicFramePr>
        <p:xfrm>
          <a:off x="128464" y="116632"/>
          <a:ext cx="9577064" cy="669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812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000">
              <a:srgbClr val="CCFFFF"/>
            </a:gs>
            <a:gs pos="27000">
              <a:srgbClr val="99CCFF"/>
            </a:gs>
            <a:gs pos="0">
              <a:srgbClr val="CCECFF"/>
            </a:gs>
            <a:gs pos="95000">
              <a:srgbClr val="00FF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3F0FCA2-B3A7-42DC-99C1-309BE01895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745628"/>
              </p:ext>
            </p:extLst>
          </p:nvPr>
        </p:nvGraphicFramePr>
        <p:xfrm>
          <a:off x="-43780" y="-8109"/>
          <a:ext cx="994978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418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6000">
              <a:srgbClr val="CCFFFF"/>
            </a:gs>
            <a:gs pos="31000">
              <a:srgbClr val="99CCFF"/>
            </a:gs>
            <a:gs pos="0">
              <a:srgbClr val="CCECFF"/>
            </a:gs>
            <a:gs pos="98000">
              <a:schemeClr val="accent1">
                <a:shade val="100000"/>
                <a:satMod val="11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6656" y="620688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+mj-lt"/>
              </a:rPr>
              <a:t>Доходы от внебюджетной деятельности </a:t>
            </a:r>
          </a:p>
          <a:p>
            <a:pPr algn="ctr"/>
            <a:r>
              <a:rPr lang="ru-RU" b="1" i="1" dirty="0">
                <a:latin typeface="+mj-lt"/>
              </a:rPr>
              <a:t>за </a:t>
            </a:r>
            <a:r>
              <a:rPr lang="en-US" b="1" i="1" dirty="0">
                <a:latin typeface="+mj-lt"/>
              </a:rPr>
              <a:t>II</a:t>
            </a:r>
            <a:r>
              <a:rPr lang="ru-RU" b="1" i="1" dirty="0">
                <a:latin typeface="+mj-lt"/>
              </a:rPr>
              <a:t> квартал 2026 года по отраслям бюджета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35B1AF1-B72B-411A-861F-792E24DA1F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243027"/>
              </p:ext>
            </p:extLst>
          </p:nvPr>
        </p:nvGraphicFramePr>
        <p:xfrm>
          <a:off x="56456" y="1254503"/>
          <a:ext cx="9793088" cy="5565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3737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3CCED"/>
            </a:gs>
            <a:gs pos="19000">
              <a:schemeClr val="accent1">
                <a:tint val="44500"/>
                <a:satMod val="160000"/>
              </a:schemeClr>
            </a:gs>
            <a:gs pos="60584">
              <a:srgbClr val="E2ECFA"/>
            </a:gs>
            <a:gs pos="84167">
              <a:schemeClr val="accent1">
                <a:tint val="23500"/>
                <a:satMod val="160000"/>
              </a:schemeClr>
            </a:gs>
            <a:gs pos="43000">
              <a:srgbClr val="6FCBEB">
                <a:alpha val="92941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BB1286D-4C94-4E7A-B7C0-7950F75B31E2}"/>
              </a:ext>
            </a:extLst>
          </p:cNvPr>
          <p:cNvSpPr/>
          <p:nvPr/>
        </p:nvSpPr>
        <p:spPr>
          <a:xfrm>
            <a:off x="651180" y="548680"/>
            <a:ext cx="8603637" cy="21698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Кредиторская задолженность</a:t>
            </a:r>
          </a:p>
          <a:p>
            <a:pPr algn="ctr"/>
            <a:r>
              <a:rPr lang="ru-RU" sz="4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 средствам бюджета  </a:t>
            </a:r>
          </a:p>
          <a:p>
            <a:pPr algn="ctr"/>
            <a:r>
              <a:rPr lang="ru-RU" sz="45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на 01.07.2026 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497F9A3-F490-4666-8C4D-EFEF5F57A2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5017668"/>
              </p:ext>
            </p:extLst>
          </p:nvPr>
        </p:nvGraphicFramePr>
        <p:xfrm>
          <a:off x="1650998" y="2636912"/>
          <a:ext cx="7118426" cy="497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890484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4288</TotalTime>
  <Words>264</Words>
  <Application>Microsoft Office PowerPoint</Application>
  <PresentationFormat>Лист A4 (210x297 мм)</PresentationFormat>
  <Paragraphs>77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Информация  об исполнении бюджета  Чаусского района   за II квартал 2026 года</vt:lpstr>
      <vt:lpstr>Структура доходов бюджета Чаусского района  за II квартал 2026 года</vt:lpstr>
      <vt:lpstr>Презентация PowerPoint</vt:lpstr>
      <vt:lpstr>Выполнение основных показателей бюджета по доходам</vt:lpstr>
      <vt:lpstr>Выполнение основных показателей бюджета по расходам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исполнении бюджета Могилевской области за 2011 год  и задачах на  2012 год</dc:title>
  <dc:creator>Баранова Светлана</dc:creator>
  <cp:lastModifiedBy>Белохонова Екатерина Анатольевна</cp:lastModifiedBy>
  <cp:revision>456</cp:revision>
  <cp:lastPrinted>2024-07-09T13:18:14Z</cp:lastPrinted>
  <dcterms:created xsi:type="dcterms:W3CDTF">2013-10-15T07:30:06Z</dcterms:created>
  <dcterms:modified xsi:type="dcterms:W3CDTF">2026-07-27T08:10:14Z</dcterms:modified>
</cp:coreProperties>
</file>