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305" r:id="rId3"/>
    <p:sldId id="306" r:id="rId4"/>
    <p:sldId id="326" r:id="rId5"/>
    <p:sldId id="307" r:id="rId6"/>
    <p:sldId id="328" r:id="rId7"/>
    <p:sldId id="323" r:id="rId8"/>
    <p:sldId id="324" r:id="rId9"/>
    <p:sldId id="304" r:id="rId10"/>
    <p:sldId id="329" r:id="rId11"/>
    <p:sldId id="330" r:id="rId12"/>
    <p:sldId id="287" r:id="rId13"/>
    <p:sldId id="320" r:id="rId14"/>
    <p:sldId id="333" r:id="rId15"/>
    <p:sldId id="335" r:id="rId16"/>
    <p:sldId id="311" r:id="rId17"/>
    <p:sldId id="337" r:id="rId18"/>
    <p:sldId id="338" r:id="rId19"/>
    <p:sldId id="339" r:id="rId20"/>
    <p:sldId id="340" r:id="rId21"/>
    <p:sldId id="321" r:id="rId22"/>
    <p:sldId id="341" r:id="rId23"/>
    <p:sldId id="342" r:id="rId24"/>
    <p:sldId id="313" r:id="rId25"/>
    <p:sldId id="283" r:id="rId26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2C7F"/>
    <a:srgbClr val="0A0A7C"/>
    <a:srgbClr val="3185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39" d="100"/>
          <a:sy n="139" d="100"/>
        </p:scale>
        <p:origin x="1074" y="14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96C38-5CC6-4E5F-B480-43626F6B2B19}" type="datetimeFigureOut">
              <a:rPr lang="ru-RU" smtClean="0"/>
              <a:t>18.02.2025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A689E-BF25-459B-AC17-D0F562D79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137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18.02.2025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353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18.02.2025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49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18.02.2025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978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18.02.2025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571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18.02.2025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347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18.02.2025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170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18.02.2025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756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18.02.2025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49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18.02.2025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257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18.02.2025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976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18.02.2025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564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5B961-173D-41C4-A722-0B2AA6CD2F7B}" type="datetimeFigureOut">
              <a:rPr lang="ru-RU" smtClean="0"/>
              <a:t>18.02.2025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560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8" r="44736" b="3044"/>
          <a:stretch/>
        </p:blipFill>
        <p:spPr bwMode="auto">
          <a:xfrm>
            <a:off x="0" y="-11310"/>
            <a:ext cx="4013937" cy="5157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-1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3275856" y="771550"/>
            <a:ext cx="5461388" cy="18002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4216607" y="886820"/>
            <a:ext cx="44121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ИТОГИ ЗАВЕРШАЮЩЕЙСЯ ПЯТИЛЕТКИ КАК ОСНОВА СТРАТЕГИИ УСПЕШНОГО РАЗВИТИЯ НАШЕЙ СТРАНЫ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3707904" y="1039872"/>
            <a:ext cx="180020" cy="12926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3959932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4175956" y="2715766"/>
            <a:ext cx="45005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>
                <a:solidFill>
                  <a:srgbClr val="002060"/>
                </a:solidFill>
              </a:rPr>
              <a:t>Единый день </a:t>
            </a:r>
            <a:br>
              <a:rPr lang="ru-RU" sz="2300" b="1" dirty="0">
                <a:solidFill>
                  <a:srgbClr val="002060"/>
                </a:solidFill>
              </a:rPr>
            </a:br>
            <a:r>
              <a:rPr lang="ru-RU" sz="2300" b="1" dirty="0">
                <a:solidFill>
                  <a:srgbClr val="002060"/>
                </a:solidFill>
              </a:rPr>
              <a:t>информирования населения </a:t>
            </a:r>
            <a:br>
              <a:rPr lang="ru-RU" sz="2300" b="1" dirty="0">
                <a:solidFill>
                  <a:schemeClr val="tx2">
                    <a:lumMod val="75000"/>
                  </a:schemeClr>
                </a:solidFill>
              </a:rPr>
            </a:br>
            <a:endParaRPr lang="ru-RU" sz="23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627934" y="4484362"/>
            <a:ext cx="1714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февраль 2025 г.</a:t>
            </a:r>
          </a:p>
        </p:txBody>
      </p:sp>
      <p:sp>
        <p:nvSpPr>
          <p:cNvPr id="4" name="AutoShape 2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8309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798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-19844" y="0"/>
            <a:ext cx="3131840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347929" y="429862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71600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89444" y="632174"/>
            <a:ext cx="25065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ДОШКОЛЬНОЕ ОБРАЗОВАНИЕ </a:t>
            </a:r>
            <a:b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БЕЛАРУСИ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89444" y="2067694"/>
            <a:ext cx="2506528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dirty="0">
                <a:solidFill>
                  <a:schemeClr val="bg1"/>
                </a:solidFill>
              </a:rPr>
              <a:t>100% детей пятилетнего возраста охвачены подготовкой к обучению</a:t>
            </a:r>
          </a:p>
          <a:p>
            <a:endParaRPr lang="ru-RU" sz="1700" dirty="0">
              <a:solidFill>
                <a:schemeClr val="bg1"/>
              </a:solidFill>
            </a:endParaRPr>
          </a:p>
          <a:p>
            <a:r>
              <a:rPr lang="ru-RU" sz="1700" dirty="0">
                <a:solidFill>
                  <a:schemeClr val="bg1"/>
                </a:solidFill>
              </a:rPr>
              <a:t>Абсолютное большинство детей </a:t>
            </a:r>
            <a:br>
              <a:rPr lang="ru-RU" sz="1700" dirty="0">
                <a:solidFill>
                  <a:schemeClr val="bg1"/>
                </a:solidFill>
              </a:rPr>
            </a:br>
            <a:r>
              <a:rPr lang="ru-RU" sz="1700" dirty="0">
                <a:solidFill>
                  <a:schemeClr val="bg1"/>
                </a:solidFill>
              </a:rPr>
              <a:t>от 1 до 6 лет получают дошкольное образование</a:t>
            </a:r>
          </a:p>
        </p:txBody>
      </p:sp>
    </p:spTree>
    <p:extLst>
      <p:ext uri="{BB962C8B-B14F-4D97-AF65-F5344CB8AC3E}">
        <p14:creationId xmlns:p14="http://schemas.microsoft.com/office/powerpoint/2010/main" val="25815046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798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-19844" y="0"/>
            <a:ext cx="3131840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347929" y="429862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71600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89444" y="632174"/>
            <a:ext cx="25065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ОБЩЕЕ СРЕДНЕЕ ОБРАЗОВАНИЕ </a:t>
            </a:r>
            <a:b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БЕЛАРУСИ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89444" y="2211710"/>
            <a:ext cx="272255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</a:rPr>
              <a:t>100% учащихся X–XI классов охвачены профессиональной подготовкой</a:t>
            </a:r>
          </a:p>
          <a:p>
            <a:endParaRPr lang="ru-RU" sz="1600" dirty="0">
              <a:solidFill>
                <a:schemeClr val="bg1"/>
              </a:solidFill>
            </a:endParaRPr>
          </a:p>
          <a:p>
            <a:r>
              <a:rPr lang="ru-RU" sz="1600" dirty="0">
                <a:solidFill>
                  <a:schemeClr val="bg1"/>
                </a:solidFill>
              </a:rPr>
              <a:t>Большинство школ оснащено современным оборудованием, включая для инклюзивной среды</a:t>
            </a:r>
            <a:endParaRPr lang="ru-RU" sz="1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6687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375506"/>
            <a:ext cx="4464496" cy="147616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93304" y="504132"/>
            <a:ext cx="44827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ПОДДЕРЖКА ТАЛАНТЛИВОЙ МОЛОДЕЖИ В БЕЛАРУСИ </a:t>
            </a:r>
            <a:b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(2021–2024)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73620" y="2139702"/>
            <a:ext cx="4470588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/>
              <a:t>3 968 </a:t>
            </a:r>
            <a:r>
              <a:rPr lang="ru-RU" sz="2000" dirty="0"/>
              <a:t>одаренных молодых граждан</a:t>
            </a:r>
            <a:br>
              <a:rPr lang="ru-RU" sz="2000" dirty="0"/>
            </a:br>
            <a:r>
              <a:rPr lang="ru-RU" sz="2200" b="1" dirty="0"/>
              <a:t>292</a:t>
            </a:r>
            <a:r>
              <a:rPr lang="ru-RU" sz="2000" dirty="0"/>
              <a:t> представителя талантливой молодежи</a:t>
            </a:r>
            <a:br>
              <a:rPr lang="ru-RU" sz="2000" dirty="0"/>
            </a:br>
            <a:r>
              <a:rPr lang="ru-RU" sz="2200" b="1" dirty="0"/>
              <a:t>33</a:t>
            </a:r>
            <a:r>
              <a:rPr lang="ru-RU" sz="2000" b="1" dirty="0"/>
              <a:t> </a:t>
            </a:r>
            <a:r>
              <a:rPr lang="ru-RU" sz="2000" dirty="0"/>
              <a:t>творческих коллектива</a:t>
            </a:r>
            <a:endParaRPr lang="ru-RU" sz="1900" b="1" dirty="0"/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42352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973620" y="3804719"/>
            <a:ext cx="64148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Новая инициатива (2024)</a:t>
            </a:r>
          </a:p>
          <a:p>
            <a:r>
              <a:rPr lang="ru-RU" dirty="0"/>
              <a:t>Вознаграждение «За </a:t>
            </a:r>
            <a:r>
              <a:rPr lang="ru-RU" dirty="0" err="1"/>
              <a:t>ўклад</a:t>
            </a:r>
            <a:r>
              <a:rPr lang="ru-RU" dirty="0"/>
              <a:t> у </a:t>
            </a:r>
            <a:r>
              <a:rPr lang="ru-RU" dirty="0" err="1"/>
              <a:t>выхаванне</a:t>
            </a:r>
            <a:r>
              <a:rPr lang="ru-RU" dirty="0"/>
              <a:t> </a:t>
            </a:r>
            <a:r>
              <a:rPr lang="ru-RU" dirty="0" err="1"/>
              <a:t>таленавітай</a:t>
            </a:r>
            <a:r>
              <a:rPr lang="ru-RU" dirty="0"/>
              <a:t> </a:t>
            </a:r>
            <a:r>
              <a:rPr lang="ru-RU" dirty="0" err="1"/>
              <a:t>моладзі</a:t>
            </a:r>
            <a:r>
              <a:rPr lang="ru-RU" dirty="0"/>
              <a:t>»</a:t>
            </a:r>
          </a:p>
          <a:p>
            <a:r>
              <a:rPr lang="ru-RU" dirty="0"/>
              <a:t>присуждено 5 педагогам</a:t>
            </a:r>
          </a:p>
        </p:txBody>
      </p:sp>
    </p:spTree>
    <p:extLst>
      <p:ext uri="{BB962C8B-B14F-4D97-AF65-F5344CB8AC3E}">
        <p14:creationId xmlns:p14="http://schemas.microsoft.com/office/powerpoint/2010/main" val="15252671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779912" y="375506"/>
            <a:ext cx="5134804" cy="226825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923928" y="521866"/>
            <a:ext cx="499078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Укрепление культурного фундамента страны в текущей пятилетке  ориентировано на сохранение и приумножение национальных культурных ценностей, традиций </a:t>
            </a:r>
            <a:br>
              <a:rPr lang="ru-RU" sz="2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самобытности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923928" y="2801094"/>
            <a:ext cx="4680520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i="1" dirty="0"/>
              <a:t>Ежегодно клубными учреждениями страны проводится </a:t>
            </a:r>
            <a:r>
              <a:rPr lang="ru-RU" sz="1500" b="1" i="1" dirty="0"/>
              <a:t>более 500 тыс. мероприятий</a:t>
            </a:r>
            <a:r>
              <a:rPr lang="ru-RU" sz="1500" i="1" dirty="0"/>
              <a:t> (республиканские и региональные фестивали и конкурсы народного творчества, концерты и спектакли, театрализованные народные праздники и обряды, выставки произведений народного декоративно-прикладного искусства и др.)</a:t>
            </a: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42352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367773" y="4055572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78376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411510"/>
            <a:ext cx="4032448" cy="4387885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718403" y="690486"/>
            <a:ext cx="363757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УВЕЛИЧИВАЕТСЯ ДОСТУПНОСТЬ И ПОВЫШАЕТСЯ КАЧЕСТВО УСЛУГ КУЛЬТУРЫ, В ТОМ ЧИСЛЕ ОКАЗЫВАЕМЫХ В СЕЛЬСКОЙ МЕСТНОСТИ</a:t>
            </a:r>
            <a:endParaRPr lang="ru-RU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-74290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718403" y="2499742"/>
            <a:ext cx="378158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Учреждения и клубные формирования: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ru-RU" b="1" dirty="0">
                <a:solidFill>
                  <a:schemeClr val="bg1"/>
                </a:solidFill>
              </a:rPr>
              <a:t>1 715 </a:t>
            </a:r>
            <a:r>
              <a:rPr lang="ru-RU" dirty="0">
                <a:solidFill>
                  <a:schemeClr val="bg1"/>
                </a:solidFill>
              </a:rPr>
              <a:t>библиотек</a:t>
            </a:r>
          </a:p>
          <a:p>
            <a:r>
              <a:rPr lang="ru-RU" b="1" dirty="0">
                <a:solidFill>
                  <a:schemeClr val="bg1"/>
                </a:solidFill>
              </a:rPr>
              <a:t>1 874 </a:t>
            </a:r>
            <a:r>
              <a:rPr lang="ru-RU" dirty="0">
                <a:solidFill>
                  <a:schemeClr val="bg1"/>
                </a:solidFill>
              </a:rPr>
              <a:t>клубных учреждения</a:t>
            </a:r>
          </a:p>
          <a:p>
            <a:r>
              <a:rPr lang="ru-RU" b="1" dirty="0">
                <a:solidFill>
                  <a:schemeClr val="bg1"/>
                </a:solidFill>
              </a:rPr>
              <a:t>27</a:t>
            </a:r>
            <a:r>
              <a:rPr lang="ru-RU" dirty="0">
                <a:solidFill>
                  <a:schemeClr val="bg1"/>
                </a:solidFill>
              </a:rPr>
              <a:t> музеев</a:t>
            </a:r>
          </a:p>
          <a:p>
            <a:r>
              <a:rPr lang="ru-RU" b="1" dirty="0">
                <a:solidFill>
                  <a:schemeClr val="bg1"/>
                </a:solidFill>
              </a:rPr>
              <a:t>11 898 </a:t>
            </a:r>
            <a:r>
              <a:rPr lang="ru-RU" dirty="0">
                <a:solidFill>
                  <a:schemeClr val="bg1"/>
                </a:solidFill>
              </a:rPr>
              <a:t>клубных формирований </a:t>
            </a:r>
            <a:r>
              <a:rPr lang="ru-RU" i="1" dirty="0">
                <a:solidFill>
                  <a:schemeClr val="bg1"/>
                </a:solidFill>
              </a:rPr>
              <a:t>(63,5% от общего числа в стране)</a:t>
            </a: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827584" y="2355726"/>
            <a:ext cx="3456384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30334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8558097" y="1249949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85800" y="433950"/>
            <a:ext cx="8208912" cy="98567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/>
          </a:p>
        </p:txBody>
      </p:sp>
      <p:sp>
        <p:nvSpPr>
          <p:cNvPr id="6" name="TextBox 5"/>
          <p:cNvSpPr txBox="1"/>
          <p:nvPr/>
        </p:nvSpPr>
        <p:spPr>
          <a:xfrm>
            <a:off x="667584" y="531509"/>
            <a:ext cx="80271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ЭКСПОРТ БЕЛАРУСИ: РАСШИРЕНИЕ ГЕОГРАФИИ И РОСТ ПОКАЗАТЕЛЕЙ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41984" y="1923678"/>
            <a:ext cx="178194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/>
              <a:t>География экспорта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516216" y="1906552"/>
            <a:ext cx="223224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/>
              <a:t>Рост экспорта (январь–ноябрь 2024 г.)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83608" y="3290042"/>
            <a:ext cx="3472368" cy="1374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ru-RU" b="1" dirty="0"/>
              <a:t>65 стран</a:t>
            </a:r>
          </a:p>
          <a:p>
            <a:pPr>
              <a:lnSpc>
                <a:spcPts val="2000"/>
              </a:lnSpc>
            </a:pPr>
            <a:endParaRPr lang="ru-RU" dirty="0"/>
          </a:p>
          <a:p>
            <a:pPr>
              <a:lnSpc>
                <a:spcPts val="2000"/>
              </a:lnSpc>
            </a:pPr>
            <a:r>
              <a:rPr lang="ru-RU" dirty="0"/>
              <a:t>Возобновлены поставки </a:t>
            </a:r>
            <a:r>
              <a:rPr lang="ru-RU" b="1" dirty="0"/>
              <a:t>на 16 рынков</a:t>
            </a:r>
            <a:r>
              <a:rPr lang="ru-RU" dirty="0"/>
              <a:t> (Нигерия, Никарагуа, Камбоджа, Мали и др.)</a:t>
            </a:r>
            <a:endParaRPr lang="ru-RU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67584" y="3351776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667584" y="3869397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5409888" y="3104406"/>
            <a:ext cx="324831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ru-RU" dirty="0"/>
              <a:t>В страны дальнего зарубежья: </a:t>
            </a:r>
            <a:r>
              <a:rPr lang="ru-RU" b="1" dirty="0"/>
              <a:t>134,4%</a:t>
            </a:r>
            <a:r>
              <a:rPr lang="ru-RU" dirty="0"/>
              <a:t> к 2023 году</a:t>
            </a:r>
          </a:p>
          <a:p>
            <a:pPr>
              <a:lnSpc>
                <a:spcPts val="2000"/>
              </a:lnSpc>
            </a:pPr>
            <a:endParaRPr lang="ru-RU" dirty="0"/>
          </a:p>
          <a:p>
            <a:pPr>
              <a:lnSpc>
                <a:spcPts val="2000"/>
              </a:lnSpc>
            </a:pPr>
            <a:r>
              <a:rPr lang="ru-RU" dirty="0"/>
              <a:t>В Африку: </a:t>
            </a:r>
            <a:r>
              <a:rPr lang="ru-RU" b="1" dirty="0"/>
              <a:t>рост в 1,5 раза</a:t>
            </a:r>
          </a:p>
          <a:p>
            <a:pPr>
              <a:lnSpc>
                <a:spcPts val="2000"/>
              </a:lnSpc>
            </a:pPr>
            <a:endParaRPr lang="ru-RU" dirty="0"/>
          </a:p>
          <a:p>
            <a:pPr>
              <a:lnSpc>
                <a:spcPts val="2000"/>
              </a:lnSpc>
            </a:pPr>
            <a:r>
              <a:rPr lang="ru-RU" dirty="0"/>
              <a:t>В Азию: </a:t>
            </a:r>
            <a:r>
              <a:rPr lang="ru-RU" b="1" dirty="0"/>
              <a:t>рост в 1,4 раза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186244" y="3182030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5186244" y="3920014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5186244" y="4448753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6691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avatars.mds.yandex.net/i?id=24c03b710c61ed480e2408b46fc088ba-4556204-images-thumbs&amp;n=1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86" r="10460"/>
          <a:stretch/>
        </p:blipFill>
        <p:spPr bwMode="auto">
          <a:xfrm>
            <a:off x="-1" y="1"/>
            <a:ext cx="3563889" cy="5157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652120" y="0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2483768" y="555526"/>
            <a:ext cx="6210944" cy="1013048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2740442" y="555526"/>
            <a:ext cx="60440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Инвестиции и </a:t>
            </a:r>
            <a:r>
              <a:rPr lang="ru-RU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импортозамещение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(2023–2024)</a:t>
            </a:r>
            <a:endParaRPr lang="ru-RU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-22257"/>
            <a:ext cx="435169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784469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004048" y="1733607"/>
            <a:ext cx="388843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Инвестиции в основной капитал:</a:t>
            </a:r>
            <a:endParaRPr lang="ru-RU" dirty="0"/>
          </a:p>
          <a:p>
            <a:r>
              <a:rPr lang="ru-RU" dirty="0"/>
              <a:t>В 2023 году рост почти в 2 раза по сравнению с 2022 г.</a:t>
            </a:r>
          </a:p>
          <a:p>
            <a:r>
              <a:rPr lang="ru-RU" dirty="0"/>
              <a:t>В 2024 году хорошие темпы роста</a:t>
            </a:r>
          </a:p>
          <a:p>
            <a:r>
              <a:rPr lang="ru-RU" dirty="0"/>
              <a:t>В 2025 году запланировано 65 крупных инвестиционных проектов</a:t>
            </a:r>
          </a:p>
          <a:p>
            <a:endParaRPr lang="ru-RU" b="1" dirty="0"/>
          </a:p>
          <a:p>
            <a:r>
              <a:rPr lang="ru-RU" b="1" dirty="0"/>
              <a:t>Импортозамещающая продукция:</a:t>
            </a:r>
            <a:endParaRPr lang="ru-RU" dirty="0"/>
          </a:p>
          <a:p>
            <a:r>
              <a:rPr lang="ru-RU" dirty="0"/>
              <a:t>Рост выпуска: 106,8% (январь–сентябрь 2024)</a:t>
            </a:r>
          </a:p>
          <a:p>
            <a:r>
              <a:rPr lang="ru-RU" dirty="0"/>
              <a:t>Рост экспортных поставок: 102,0%</a:t>
            </a:r>
          </a:p>
        </p:txBody>
      </p:sp>
      <p:pic>
        <p:nvPicPr>
          <p:cNvPr id="2052" name="Picture 4" descr="D:\Академия управления\2025\22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592072"/>
            <a:ext cx="1415380" cy="1088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Академия управления\2025\ekon_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9877" y="1783250"/>
            <a:ext cx="1444171" cy="1444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77059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798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-19844" y="0"/>
            <a:ext cx="3131840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347929" y="429862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71600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89444" y="511416"/>
            <a:ext cx="250652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ПРОИЗВОДСТВО ОСНОВНЫХ ПРОДУКТОВ НА ДУШУ НАСЕЛЕНИЯ В БЕЛАРУСИ СУЩЕСТВЕННО ПРЕВЫШАЕТ ПОКАЗАТЕЛИ, ДОСТИГНУТЫЕ НАШИМИ ПАРТНЕРАМИ </a:t>
            </a:r>
            <a:b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ЕАЭС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932040" y="702099"/>
            <a:ext cx="38884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мяса</a:t>
            </a:r>
            <a:r>
              <a:rPr lang="ru-RU" sz="2000" dirty="0"/>
              <a:t> производится</a:t>
            </a:r>
            <a:br>
              <a:rPr lang="ru-RU" sz="2000" dirty="0"/>
            </a:br>
            <a:r>
              <a:rPr lang="ru-RU" sz="2000" dirty="0"/>
              <a:t>в 1,8 раза больше чем в России и в 3,8 раза больше, чем в Армении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932040" y="2165139"/>
            <a:ext cx="38884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молока</a:t>
            </a:r>
            <a:r>
              <a:rPr lang="ru-RU" sz="2000" dirty="0"/>
              <a:t> в 4 раза больше чем </a:t>
            </a:r>
            <a:br>
              <a:rPr lang="ru-RU" sz="2000" dirty="0"/>
            </a:br>
            <a:r>
              <a:rPr lang="ru-RU" sz="2000" dirty="0"/>
              <a:t>в России и в 4,3 раза больше, чем в Армении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932040" y="3582459"/>
            <a:ext cx="38884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яиц</a:t>
            </a:r>
            <a:r>
              <a:rPr lang="ru-RU" sz="2000" dirty="0"/>
              <a:t> в 4,2 раза больше чем в Кыргызстане и в 1,5 раза больше, чем в Казахстане и Армении</a:t>
            </a:r>
          </a:p>
        </p:txBody>
      </p:sp>
    </p:spTree>
    <p:extLst>
      <p:ext uri="{BB962C8B-B14F-4D97-AF65-F5344CB8AC3E}">
        <p14:creationId xmlns:p14="http://schemas.microsoft.com/office/powerpoint/2010/main" val="13285988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798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-19844" y="0"/>
            <a:ext cx="3131840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347929" y="429862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71600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89444" y="702975"/>
            <a:ext cx="250652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В ТЕКУЩЕЙ ПЯТИЛЕТКЕ ОТМЕЧАЕТСЯ РОСТ МОБИЛЬНОСТИ НАСЕЛЕНИЯ, УВЕЛИЧЕНИЕ ЭКСПОРТА ТРАНСПОРТНЫХ УСЛУГ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491880" y="699542"/>
            <a:ext cx="5472608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В 2024 ГОДУ ОБЪЕМ ПЕРЕВЕЗЕННЫХ ПАССАЖИРОВ </a:t>
            </a:r>
            <a:r>
              <a:rPr lang="ru-RU" sz="2500" b="1" dirty="0"/>
              <a:t>ВЫРОС НА 4,6%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563888" y="3628920"/>
            <a:ext cx="5184576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i="1" dirty="0"/>
              <a:t>Обеспечен рост экспорта транспортных услуг (119,5%), инвестиций в основной капитал (143,7%)</a:t>
            </a:r>
            <a:endParaRPr lang="ru-RU" sz="1900" dirty="0"/>
          </a:p>
        </p:txBody>
      </p:sp>
    </p:spTree>
    <p:extLst>
      <p:ext uri="{BB962C8B-B14F-4D97-AF65-F5344CB8AC3E}">
        <p14:creationId xmlns:p14="http://schemas.microsoft.com/office/powerpoint/2010/main" val="22837322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411510"/>
            <a:ext cx="3672408" cy="4387885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8403" y="2211710"/>
            <a:ext cx="363757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По данным Минтранса, по состоянию на 1 января 2025 г. доля электрифицированных транспортных средств, выполняющих городские перевозки пассажиров в регулярном сообщении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-74290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1227295"/>
            <a:ext cx="1303562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000" b="1" dirty="0">
                <a:solidFill>
                  <a:schemeClr val="bg1"/>
                </a:solidFill>
              </a:rPr>
              <a:t>29%</a:t>
            </a:r>
          </a:p>
        </p:txBody>
      </p:sp>
      <p:pic>
        <p:nvPicPr>
          <p:cNvPr id="5122" name="Picture 2" descr="D:\Академия управления\2025\bus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257880"/>
            <a:ext cx="1562932" cy="800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89267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798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014100" y="0"/>
            <a:ext cx="3131840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347929" y="429862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71600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6423388" y="632174"/>
            <a:ext cx="2506528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chemeClr val="bg1"/>
                </a:solidFill>
              </a:rPr>
              <a:t>ЗА ТЕКУЩУЮ ПЯТИЛЕТКУ ДОЛЯ РЕСПОНДЕНТОВ, ПОЗИТИВНО ОЦЕНИВАЮЩИХ СОЦИАЛЬНО-ЭКОНОМИЧЕСКОЕ ПОЛОЖЕНИЕ </a:t>
            </a:r>
            <a:br>
              <a:rPr lang="ru-RU" sz="2200" b="1" dirty="0">
                <a:solidFill>
                  <a:schemeClr val="bg1"/>
                </a:solidFill>
              </a:rPr>
            </a:br>
            <a:r>
              <a:rPr lang="ru-RU" sz="2200" b="1" dirty="0">
                <a:solidFill>
                  <a:schemeClr val="bg1"/>
                </a:solidFill>
              </a:rPr>
              <a:t>В СТРАНЕ, УВЕЛИЧИЛАСЬ </a:t>
            </a:r>
            <a:br>
              <a:rPr lang="ru-RU" sz="2200" b="1" dirty="0">
                <a:solidFill>
                  <a:schemeClr val="bg1"/>
                </a:solidFill>
              </a:rPr>
            </a:br>
            <a:r>
              <a:rPr lang="ru-RU" sz="2200" b="1" dirty="0">
                <a:solidFill>
                  <a:schemeClr val="bg1"/>
                </a:solidFill>
              </a:rPr>
              <a:t>В 2,5 РАЗА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024260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7589"/>
            <a:ext cx="9135179" cy="5138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04428" y="339502"/>
            <a:ext cx="5616625" cy="144016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607191" y="490776"/>
            <a:ext cx="50945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ПОЛОЖИТЕЛЬНАЯ ДИНАМИКА РАЗВИТИЯ ТУРИЗМА В РЕСПУБЛИКЕ БЕЛАРУСЬ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8362129" y="-22257"/>
            <a:ext cx="435169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676456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645378" y="2184378"/>
            <a:ext cx="565481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УВЕЛИЧИЛСЯ ПОТОК ИНОСТРАННЫХ ТУРИСТОВ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3507818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2915816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596207" y="64083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131840" y="0"/>
            <a:ext cx="346722" cy="43185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8820472" y="4189301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14421" y="678924"/>
            <a:ext cx="252027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НЕСМОТРЯ НА ТО, ЧТО УВЕЛИЧИЛСЯ ПОТОК ИНОСТРАННЫХ ТУРИСТОВ, КЛЮЧЕВЫМ ТРЕНДОМ </a:t>
            </a:r>
            <a:b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ПОСЛЕДНИЕ ГОДЫ ЯВЛЯЕТСЯ АКТИВИЗАЦИЯ ТУРИЗМА ВНУТРЕННЕГО</a:t>
            </a:r>
          </a:p>
        </p:txBody>
      </p:sp>
    </p:spTree>
    <p:extLst>
      <p:ext uri="{BB962C8B-B14F-4D97-AF65-F5344CB8AC3E}">
        <p14:creationId xmlns:p14="http://schemas.microsoft.com/office/powerpoint/2010/main" val="11756252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7589"/>
            <a:ext cx="9135178" cy="5138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04428" y="339502"/>
            <a:ext cx="8492870" cy="144016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607191" y="490776"/>
            <a:ext cx="785324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2021–2023 гг. экспорт белорусских товаров и услуг увеличился на 28,3% до 47,9 млрд долларов США, за январь–ноябрь 2024 г. – на 3,8% до 45,2 млрд долларов США</a:t>
            </a: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676456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75741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7589"/>
            <a:ext cx="9135178" cy="5138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04428" y="339502"/>
            <a:ext cx="6067772" cy="1872208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607191" y="490776"/>
            <a:ext cx="56930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>
                <a:solidFill>
                  <a:schemeClr val="bg1"/>
                </a:solidFill>
              </a:rPr>
              <a:t>Основными торговыми партнерами Беларуси являются страны ЕАЭС и СНГ, а также Грузия. Расширяется присутствие белорусских производителей на рынках Турции и стран «дальней дуги» – Китая, Индии, Вьетнама, Объединенных Арабских Эмиратов и других государств Азии и Ближнего Востока, а также Африки и Латинской Америки</a:t>
            </a:r>
            <a:endParaRPr lang="ru-RU" sz="16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8362129" y="-22257"/>
            <a:ext cx="435169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676456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645378" y="2355726"/>
            <a:ext cx="565481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Доля стран «дальней дуги» в нашем экспорте </a:t>
            </a:r>
          </a:p>
        </p:txBody>
      </p:sp>
    </p:spTree>
    <p:extLst>
      <p:ext uri="{BB962C8B-B14F-4D97-AF65-F5344CB8AC3E}">
        <p14:creationId xmlns:p14="http://schemas.microsoft.com/office/powerpoint/2010/main" val="32932750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179512" y="332551"/>
            <a:ext cx="1080119" cy="943055"/>
          </a:xfrm>
          <a:prstGeom prst="rect">
            <a:avLst/>
          </a:prstGeom>
          <a:solidFill>
            <a:srgbClr val="182C7F">
              <a:alpha val="80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/>
          </a:p>
        </p:txBody>
      </p:sp>
      <p:sp>
        <p:nvSpPr>
          <p:cNvPr id="6" name="TextBox 5"/>
          <p:cNvSpPr txBox="1"/>
          <p:nvPr/>
        </p:nvSpPr>
        <p:spPr>
          <a:xfrm>
            <a:off x="947562" y="683680"/>
            <a:ext cx="398447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>
                <a:solidFill>
                  <a:schemeClr val="bg1"/>
                </a:solidFill>
              </a:rPr>
              <a:t>Мы все сделаем в предстоящей пятилетке, чтобы наша страна навсегда забыла проблему сохранения своей государственности. Наша страна всегда будет государством, вопреки любым течениям и тенденциям на международной арене.</a:t>
            </a:r>
            <a:endParaRPr lang="ru-RU" sz="2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093" y="-92546"/>
            <a:ext cx="8426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>
            <a:off x="4200501" y="1707654"/>
            <a:ext cx="10195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rot="5400000">
            <a:off x="8346559" y="3954720"/>
            <a:ext cx="296762" cy="1298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043608" y="3785146"/>
            <a:ext cx="451246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Президент Республики Беларусь </a:t>
            </a:r>
            <a:r>
              <a:rPr lang="ru-RU" sz="14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А.Г.Лукашенко</a:t>
            </a:r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Церемония вручения премии «За духовное возрождение» и специальных премий Президента</a:t>
            </a:r>
            <a:b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 января 2024 г.</a:t>
            </a:r>
          </a:p>
        </p:txBody>
      </p:sp>
    </p:spTree>
    <p:extLst>
      <p:ext uri="{BB962C8B-B14F-4D97-AF65-F5344CB8AC3E}">
        <p14:creationId xmlns:p14="http://schemas.microsoft.com/office/powerpoint/2010/main" val="20115005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7937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1995686"/>
            <a:ext cx="7981668" cy="103859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 rot="5400000">
            <a:off x="1092520" y="-835724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D:\Академия управления\фото1\лого академии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51624" y="2224862"/>
            <a:ext cx="2727398" cy="56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 rot="5400000">
            <a:off x="7828601" y="3538157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77419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8558097" y="1249949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85800" y="433950"/>
            <a:ext cx="8208912" cy="98567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/>
          </a:p>
        </p:txBody>
      </p:sp>
      <p:sp>
        <p:nvSpPr>
          <p:cNvPr id="6" name="TextBox 5"/>
          <p:cNvSpPr txBox="1"/>
          <p:nvPr/>
        </p:nvSpPr>
        <p:spPr>
          <a:xfrm>
            <a:off x="1552228" y="531509"/>
            <a:ext cx="60395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ЭКОНОМИЧЕСКИЕ ДОСТИЖЕНИЯ БЕЛАРУСИ В 2024 ГОДУ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41984" y="1923678"/>
            <a:ext cx="24482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Минимальный уровень безработицы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516216" y="1906552"/>
            <a:ext cx="14508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Рост доходов населения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83608" y="3219822"/>
            <a:ext cx="347236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ru-RU" dirty="0"/>
              <a:t>2,9% в III квартале 2024 г.</a:t>
            </a:r>
          </a:p>
          <a:p>
            <a:pPr>
              <a:lnSpc>
                <a:spcPts val="1800"/>
              </a:lnSpc>
            </a:pPr>
            <a:br>
              <a:rPr lang="ru-RU" dirty="0"/>
            </a:br>
            <a:r>
              <a:rPr lang="ru-RU" dirty="0"/>
              <a:t>Одно из самых низких значений с 2012 года</a:t>
            </a:r>
          </a:p>
          <a:p>
            <a:pPr>
              <a:lnSpc>
                <a:spcPts val="1800"/>
              </a:lnSpc>
            </a:pPr>
            <a:br>
              <a:rPr lang="ru-RU" dirty="0"/>
            </a:br>
            <a:r>
              <a:rPr lang="ru-RU" dirty="0"/>
              <a:t>Рассчитано по методологии МОТ</a:t>
            </a:r>
            <a:endParaRPr lang="ru-RU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67584" y="3290042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667584" y="3742462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667584" y="4405359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5409888" y="3104406"/>
            <a:ext cx="3248312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ru-RU" dirty="0"/>
              <a:t>Реальные располагаемые денежные доходы: +9,4% </a:t>
            </a:r>
          </a:p>
          <a:p>
            <a:pPr>
              <a:lnSpc>
                <a:spcPts val="1800"/>
              </a:lnSpc>
            </a:pPr>
            <a:endParaRPr lang="ru-RU" dirty="0"/>
          </a:p>
          <a:p>
            <a:pPr>
              <a:lnSpc>
                <a:spcPts val="1800"/>
              </a:lnSpc>
            </a:pPr>
            <a:r>
              <a:rPr lang="ru-RU" dirty="0"/>
              <a:t>Превышение прогноза (5,2%) </a:t>
            </a:r>
          </a:p>
          <a:p>
            <a:pPr>
              <a:lnSpc>
                <a:spcPts val="1800"/>
              </a:lnSpc>
            </a:pPr>
            <a:endParaRPr lang="ru-RU" dirty="0"/>
          </a:p>
          <a:p>
            <a:pPr>
              <a:lnSpc>
                <a:spcPts val="1800"/>
              </a:lnSpc>
            </a:pPr>
            <a:r>
              <a:rPr lang="ru-RU" dirty="0"/>
              <a:t>Лучший показатель </a:t>
            </a:r>
            <a:br>
              <a:rPr lang="ru-RU" dirty="0"/>
            </a:br>
            <a:r>
              <a:rPr lang="ru-RU" dirty="0"/>
              <a:t>за последние 5 лет</a:t>
            </a:r>
            <a:endParaRPr lang="ru-RU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5186244" y="3135752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5186244" y="3829172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5186244" y="4293992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41577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10800000">
            <a:off x="251520" y="4634222"/>
            <a:ext cx="200206" cy="51891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 rot="5400000">
            <a:off x="8613731" y="43911"/>
            <a:ext cx="200206" cy="86033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9837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avatars.mds.yandex.net/i?id=8b77b371d9813695210fcbb1bd706fca_l-10509529-images-thumbs&amp;n=1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86"/>
          <a:stretch/>
        </p:blipFill>
        <p:spPr bwMode="auto">
          <a:xfrm>
            <a:off x="0" y="0"/>
            <a:ext cx="3851920" cy="5146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652120" y="0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419871" y="555526"/>
            <a:ext cx="5616625" cy="1872208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722634" y="706800"/>
            <a:ext cx="50945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РЕСПУБЛИКЕ БЕЛАРУСЬ ПОДДЕРЖКА СЕМЬИ С ДЕТЬМИ ЯВЛЯЕТСЯ НАЦИОНАЛЬНЫМ ПРИОРИТЕТОМ</a:t>
            </a: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-22257"/>
            <a:ext cx="435169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676456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238417" y="2643758"/>
            <a:ext cx="4248472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/>
              <a:t>Тем или иным видом пособия охвачено около </a:t>
            </a:r>
            <a:r>
              <a:rPr lang="ru-RU" sz="2200" b="1" dirty="0"/>
              <a:t>22%</a:t>
            </a:r>
            <a:r>
              <a:rPr lang="ru-RU" sz="2200" dirty="0"/>
              <a:t> от общего количества несовершеннолетних детей в стране, а дети в возрасте </a:t>
            </a:r>
            <a:r>
              <a:rPr lang="ru-RU" sz="2200" b="1" dirty="0"/>
              <a:t>до 3 лет – почти 100%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26890316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7585989" y="3446193"/>
            <a:ext cx="200206" cy="291581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85800" y="433950"/>
            <a:ext cx="8208912" cy="70095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/>
          </a:p>
        </p:txBody>
      </p:sp>
      <p:sp>
        <p:nvSpPr>
          <p:cNvPr id="6" name="TextBox 5"/>
          <p:cNvSpPr txBox="1"/>
          <p:nvPr/>
        </p:nvSpPr>
        <p:spPr>
          <a:xfrm>
            <a:off x="775596" y="531509"/>
            <a:ext cx="76848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ПРОГРАММА СЕМЕЙНОГО КАПИТАЛА В БЕЛАРУСИ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1275606"/>
            <a:ext cx="78488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Поддержка семей при рождении третьего и последующих детей, действует с 2015 года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70386" y="3111810"/>
            <a:ext cx="383240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Размер капитала в 2024 году: </a:t>
            </a:r>
            <a:r>
              <a:rPr lang="ru-RU" b="1" dirty="0"/>
              <a:t>на 40% выше</a:t>
            </a:r>
            <a:r>
              <a:rPr lang="ru-RU" dirty="0"/>
              <a:t>, чем в 2020 году (индексация)</a:t>
            </a:r>
          </a:p>
          <a:p>
            <a:endParaRPr lang="ru-RU" dirty="0"/>
          </a:p>
          <a:p>
            <a:r>
              <a:rPr lang="ru-RU" dirty="0"/>
              <a:t>Открыто </a:t>
            </a:r>
            <a:r>
              <a:rPr lang="ru-RU" b="1" dirty="0"/>
              <a:t>49,6 тыс. вкладов </a:t>
            </a:r>
            <a:r>
              <a:rPr lang="ru-RU" dirty="0"/>
              <a:t>«Семейный капитал» </a:t>
            </a:r>
            <a:r>
              <a:rPr lang="ru-RU" b="1" dirty="0"/>
              <a:t>(2021–2024 гг.)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54362" y="3184256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554362" y="4054974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1619672" y="2596284"/>
            <a:ext cx="29523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Финансовая поддержка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976626" y="3111810"/>
            <a:ext cx="38324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На 1 января 2025 года: </a:t>
            </a:r>
            <a:r>
              <a:rPr lang="ru-RU" b="1" dirty="0"/>
              <a:t>123 тыс. семей</a:t>
            </a:r>
          </a:p>
          <a:p>
            <a:endParaRPr lang="ru-RU" dirty="0"/>
          </a:p>
          <a:p>
            <a:r>
              <a:rPr lang="ru-RU" dirty="0"/>
              <a:t>Увеличение </a:t>
            </a:r>
            <a:r>
              <a:rPr lang="ru-RU" b="1" dirty="0"/>
              <a:t>на 9,2% </a:t>
            </a:r>
            <a:r>
              <a:rPr lang="ru-RU" dirty="0"/>
              <a:t>с 2021 года</a:t>
            </a:r>
            <a:endParaRPr lang="ru-RU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4760602" y="3184256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4760602" y="4054974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4760602" y="2596284"/>
            <a:ext cx="39226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Рост многодетных семей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" name="Прямая со стрелкой 2"/>
          <p:cNvCxnSpPr/>
          <p:nvPr/>
        </p:nvCxnSpPr>
        <p:spPr>
          <a:xfrm flipH="1">
            <a:off x="3203848" y="1983492"/>
            <a:ext cx="1152128" cy="504056"/>
          </a:xfrm>
          <a:prstGeom prst="straightConnector1">
            <a:avLst/>
          </a:prstGeom>
          <a:ln w="19050">
            <a:solidFill>
              <a:srgbClr val="0A0A7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4760602" y="1983492"/>
            <a:ext cx="1323566" cy="504056"/>
          </a:xfrm>
          <a:prstGeom prst="straightConnector1">
            <a:avLst/>
          </a:prstGeom>
          <a:ln w="19050">
            <a:solidFill>
              <a:srgbClr val="0A0A7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06139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375506"/>
            <a:ext cx="4824536" cy="126014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83568" y="580786"/>
            <a:ext cx="46085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ДОСТИЖЕНИЯ В ОХРАНЕ ЗДОРОВЬЯ МАТЕРИ И РЕБЕНКА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3568" y="1878847"/>
            <a:ext cx="446449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Младенческая смертность снизилась </a:t>
            </a:r>
            <a:br>
              <a:rPr lang="ru-RU" dirty="0"/>
            </a:br>
            <a:r>
              <a:rPr lang="ru-RU" dirty="0"/>
              <a:t>до 3,0 на 1000 живорожденных благодаря качественной системе охраны </a:t>
            </a:r>
            <a:br>
              <a:rPr lang="ru-RU" dirty="0"/>
            </a:br>
            <a:r>
              <a:rPr lang="ru-RU" dirty="0"/>
              <a:t>материнства и детства </a:t>
            </a:r>
          </a:p>
          <a:p>
            <a:endParaRPr lang="ru-RU" dirty="0"/>
          </a:p>
          <a:p>
            <a:r>
              <a:rPr lang="ru-RU" dirty="0"/>
              <a:t>Республика вошла в топ-10 стран </a:t>
            </a:r>
            <a:br>
              <a:rPr lang="ru-RU" dirty="0"/>
            </a:br>
            <a:r>
              <a:rPr lang="ru-RU" dirty="0"/>
              <a:t>с низкими показателями </a:t>
            </a:r>
          </a:p>
          <a:p>
            <a:endParaRPr lang="ru-RU" dirty="0"/>
          </a:p>
          <a:p>
            <a:r>
              <a:rPr lang="ru-RU" dirty="0"/>
              <a:t>Выживаемость детей с массой </a:t>
            </a:r>
            <a:br>
              <a:rPr lang="ru-RU" dirty="0"/>
            </a:br>
            <a:r>
              <a:rPr lang="ru-RU" dirty="0"/>
              <a:t>до 1000 г в 2024 году достигла 85,6%</a:t>
            </a:r>
            <a:endParaRPr lang="ru-RU" b="1" dirty="0"/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07901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1995686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3334308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67544" y="4155926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32837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14" y="2369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652120" y="0"/>
            <a:ext cx="3493820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347929" y="429862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71600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940152" y="1491630"/>
            <a:ext cx="29523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1 ЯНВАРЯ 2024 Г. БЫЛ ВНЕДРЕН НОВЫЙ ПОРЯДОК ПРОВЕДЕНИЯ ДИСПАНСЕРИЗАЦИИ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85452" y="1842086"/>
            <a:ext cx="10801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ОХВАТ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070150" y="2902173"/>
            <a:ext cx="1680460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300" b="1" dirty="0"/>
              <a:t>ОТ ПОДЛЕЖАЩИХ</a:t>
            </a:r>
          </a:p>
          <a:p>
            <a:pPr algn="ctr"/>
            <a:r>
              <a:rPr lang="ru-RU" sz="1300" b="1" dirty="0"/>
              <a:t>ДИСПАНСЕРИЗАЦИИ</a:t>
            </a:r>
          </a:p>
        </p:txBody>
      </p:sp>
    </p:spTree>
    <p:extLst>
      <p:ext uri="{BB962C8B-B14F-4D97-AF65-F5344CB8AC3E}">
        <p14:creationId xmlns:p14="http://schemas.microsoft.com/office/powerpoint/2010/main" val="7997709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798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09286" y="483518"/>
            <a:ext cx="8411186" cy="122413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596207" y="-198022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8820472" y="4189301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660633"/>
            <a:ext cx="82809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УСПЕХИ БЕЛАРУСИ В ВЫСОКОТЕХНОЛОГИЧНОЙ МЕДИЦИНЕ: 492 ТРАНСПЛАНТАЦИИ ОРГАНОВ В 2024 ГОДУ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405773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5568</TotalTime>
  <Words>913</Words>
  <Application>Microsoft Office PowerPoint</Application>
  <PresentationFormat>Экран (16:9)</PresentationFormat>
  <Paragraphs>98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8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Мозакова Елена Владимировна</cp:lastModifiedBy>
  <cp:revision>328</cp:revision>
  <dcterms:created xsi:type="dcterms:W3CDTF">2024-07-24T10:48:12Z</dcterms:created>
  <dcterms:modified xsi:type="dcterms:W3CDTF">2025-02-18T12:56:45Z</dcterms:modified>
</cp:coreProperties>
</file>